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8" r:id="rId8"/>
    <p:sldId id="269" r:id="rId9"/>
    <p:sldId id="267" r:id="rId10"/>
    <p:sldId id="270" r:id="rId11"/>
    <p:sldId id="266" r:id="rId12"/>
    <p:sldId id="261" r:id="rId13"/>
    <p:sldId id="272" r:id="rId14"/>
    <p:sldId id="273" r:id="rId15"/>
    <p:sldId id="275" r:id="rId16"/>
    <p:sldId id="274" r:id="rId17"/>
    <p:sldId id="271" r:id="rId18"/>
    <p:sldId id="262" r:id="rId19"/>
    <p:sldId id="264" r:id="rId20"/>
    <p:sldId id="26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6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A40-74CA-4848-A2B7-CFE91A9B6D9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A641-BFC4-7E49-B447-7DDFE0893C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9478A40-74CA-4848-A2B7-CFE91A9B6D9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0E19A641-BFC4-7E49-B447-7DDFE0893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A40-74CA-4848-A2B7-CFE91A9B6D9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A641-BFC4-7E49-B447-7DDFE0893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19478A40-74CA-4848-A2B7-CFE91A9B6D9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0E19A641-BFC4-7E49-B447-7DDFE0893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A40-74CA-4848-A2B7-CFE91A9B6D9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A641-BFC4-7E49-B447-7DDFE0893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9478A40-74CA-4848-A2B7-CFE91A9B6D9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A641-BFC4-7E49-B447-7DDFE0893CF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A40-74CA-4848-A2B7-CFE91A9B6D9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A641-BFC4-7E49-B447-7DDFE0893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A40-74CA-4848-A2B7-CFE91A9B6D9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A641-BFC4-7E49-B447-7DDFE0893C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A40-74CA-4848-A2B7-CFE91A9B6D9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A641-BFC4-7E49-B447-7DDFE0893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A40-74CA-4848-A2B7-CFE91A9B6D9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A641-BFC4-7E49-B447-7DDFE0893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A40-74CA-4848-A2B7-CFE91A9B6D9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A641-BFC4-7E49-B447-7DDFE0893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A40-74CA-4848-A2B7-CFE91A9B6D9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A641-BFC4-7E49-B447-7DDFE0893CF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A40-74CA-4848-A2B7-CFE91A9B6D9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A641-BFC4-7E49-B447-7DDFE0893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9478A40-74CA-4848-A2B7-CFE91A9B6D9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0E19A641-BFC4-7E49-B447-7DDFE0893CF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19478A40-74CA-4848-A2B7-CFE91A9B6D9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E19A641-BFC4-7E49-B447-7DDFE0893CF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ksjtracker.mit.edu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communications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 the University of Arkansas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 relations</a:t>
            </a:r>
          </a:p>
          <a:p>
            <a:endParaRPr lang="en-US" dirty="0"/>
          </a:p>
          <a:p>
            <a:r>
              <a:rPr lang="en-US" dirty="0"/>
              <a:t>Direct communications</a:t>
            </a:r>
          </a:p>
          <a:p>
            <a:endParaRPr lang="en-US" dirty="0"/>
          </a:p>
          <a:p>
            <a:r>
              <a:rPr lang="en-US" dirty="0"/>
              <a:t>Collaborations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4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11" name="Content Placeholder 10" descr="images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74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35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 </a:t>
            </a:r>
            <a:r>
              <a:rPr lang="en-US" smtClean="0"/>
              <a:t>Our tools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News releases</a:t>
            </a:r>
          </a:p>
          <a:p>
            <a:r>
              <a:rPr lang="en-US" dirty="0" smtClean="0"/>
              <a:t>News pitches</a:t>
            </a:r>
          </a:p>
          <a:p>
            <a:r>
              <a:rPr lang="en-US" dirty="0" smtClean="0"/>
              <a:t>Research Frontiers</a:t>
            </a:r>
          </a:p>
          <a:p>
            <a:r>
              <a:rPr lang="en-US" dirty="0" smtClean="0"/>
              <a:t>Experts list</a:t>
            </a:r>
          </a:p>
          <a:p>
            <a:r>
              <a:rPr lang="en-US" dirty="0" smtClean="0"/>
              <a:t>Videos</a:t>
            </a:r>
          </a:p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9" name="Content Placeholder 8" descr="SP11 RF FRONTCOV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673" r="-367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releases</a:t>
            </a:r>
            <a:endParaRPr lang="en-US" dirty="0"/>
          </a:p>
        </p:txBody>
      </p:sp>
      <p:pic>
        <p:nvPicPr>
          <p:cNvPr id="6" name="Content Placeholder 7" descr="scafer in canola.JPG"/>
          <p:cNvPicPr>
            <a:picLocks noGrp="1" noChangeAspect="1"/>
          </p:cNvPicPr>
          <p:nvPr>
            <p:ph idx="1"/>
          </p:nvPr>
        </p:nvPicPr>
        <p:blipFill>
          <a:blip r:embed="rId2"/>
          <a:srcRect t="12222" b="12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77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commentary</a:t>
            </a:r>
            <a:endParaRPr lang="en-US" dirty="0"/>
          </a:p>
        </p:txBody>
      </p:sp>
      <p:pic>
        <p:nvPicPr>
          <p:cNvPr id="6" name="Content Placeholder 3" descr="DSC07172.JPG"/>
          <p:cNvPicPr>
            <a:picLocks noGrp="1" noChangeAspect="1"/>
          </p:cNvPicPr>
          <p:nvPr>
            <p:ph idx="1"/>
          </p:nvPr>
        </p:nvPicPr>
        <p:blipFill>
          <a:blip r:embed="rId2"/>
          <a:srcRect t="12258" b="12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04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magazine</a:t>
            </a:r>
            <a:endParaRPr lang="en-US" dirty="0"/>
          </a:p>
        </p:txBody>
      </p:sp>
      <p:pic>
        <p:nvPicPr>
          <p:cNvPr id="4" name="Content Placeholder 3" descr="Research Frontiers #162C78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55" r="-64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492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4" name="Content Placeholder 3" descr="Macroinvertabrates FieldB.jpg"/>
          <p:cNvPicPr>
            <a:picLocks noGrp="1" noChangeAspect="1"/>
          </p:cNvPicPr>
          <p:nvPr>
            <p:ph idx="1"/>
          </p:nvPr>
        </p:nvPicPr>
        <p:blipFill>
          <a:blip r:embed="rId2"/>
          <a:srcRect l="368" r="3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28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Government agencies</a:t>
            </a:r>
          </a:p>
          <a:p>
            <a:endParaRPr lang="en-US" dirty="0"/>
          </a:p>
          <a:p>
            <a:r>
              <a:rPr lang="en-US" dirty="0"/>
              <a:t>Non-profit agencies</a:t>
            </a:r>
          </a:p>
          <a:p>
            <a:endParaRPr lang="en-US" dirty="0"/>
          </a:p>
          <a:p>
            <a:r>
              <a:rPr lang="en-US" dirty="0"/>
              <a:t>Other institutions</a:t>
            </a:r>
          </a:p>
          <a:p>
            <a:endParaRPr lang="en-US" dirty="0"/>
          </a:p>
        </p:txBody>
      </p:sp>
      <p:pic>
        <p:nvPicPr>
          <p:cNvPr id="5" name="Content Placeholder 8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7010" b="-37010"/>
          <a:stretch>
            <a:fillRect/>
          </a:stretch>
        </p:blipFill>
        <p:spPr>
          <a:xfrm>
            <a:off x="4797425" y="1828800"/>
            <a:ext cx="3565525" cy="4297363"/>
          </a:xfrm>
        </p:spPr>
      </p:pic>
    </p:spTree>
    <p:extLst>
      <p:ext uri="{BB962C8B-B14F-4D97-AF65-F5344CB8AC3E}">
        <p14:creationId xmlns:p14="http://schemas.microsoft.com/office/powerpoint/2010/main" val="10256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Who? Audiences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58532"/>
            <a:ext cx="3566160" cy="4297363"/>
          </a:xfrm>
        </p:spPr>
        <p:txBody>
          <a:bodyPr/>
          <a:lstStyle/>
          <a:p>
            <a:r>
              <a:rPr lang="en-US" dirty="0" smtClean="0"/>
              <a:t>National</a:t>
            </a:r>
          </a:p>
          <a:p>
            <a:r>
              <a:rPr lang="en-US" dirty="0" smtClean="0"/>
              <a:t>International</a:t>
            </a:r>
          </a:p>
          <a:p>
            <a:r>
              <a:rPr lang="en-US" dirty="0" smtClean="0"/>
              <a:t>State</a:t>
            </a:r>
          </a:p>
          <a:p>
            <a:r>
              <a:rPr lang="en-US" dirty="0" smtClean="0"/>
              <a:t>Local</a:t>
            </a:r>
          </a:p>
          <a:p>
            <a:r>
              <a:rPr lang="en-US" dirty="0" smtClean="0"/>
              <a:t>Internal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 News decision makers</a:t>
            </a:r>
          </a:p>
          <a:p>
            <a:r>
              <a:rPr lang="en-US" dirty="0" smtClean="0"/>
              <a:t>State legislators</a:t>
            </a:r>
          </a:p>
          <a:p>
            <a:r>
              <a:rPr lang="en-US" dirty="0" smtClean="0"/>
              <a:t>Potential students</a:t>
            </a:r>
          </a:p>
          <a:p>
            <a:r>
              <a:rPr lang="en-US" dirty="0" smtClean="0"/>
              <a:t>Professors</a:t>
            </a:r>
          </a:p>
          <a:p>
            <a:r>
              <a:rPr lang="en-US" dirty="0" smtClean="0"/>
              <a:t>Potential donors</a:t>
            </a:r>
          </a:p>
        </p:txBody>
      </p:sp>
    </p:spTree>
    <p:extLst>
      <p:ext uri="{BB962C8B-B14F-4D97-AF65-F5344CB8AC3E}">
        <p14:creationId xmlns:p14="http://schemas.microsoft.com/office/powerpoint/2010/main" val="30947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When?</a:t>
            </a:r>
            <a:endParaRPr lang="en-US" dirty="0"/>
          </a:p>
        </p:txBody>
      </p:sp>
      <p:pic>
        <p:nvPicPr>
          <p:cNvPr id="8" name="Picture Placeholder 7" descr="Milillo06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1" b="1710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Research or scholarship that is being published in a peer-reviewed journal or presented at a national meeting.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comprehensive communications office for campus.</a:t>
            </a:r>
          </a:p>
          <a:p>
            <a:r>
              <a:rPr lang="en-US" dirty="0" smtClean="0"/>
              <a:t>Writers, editors, designers and web.</a:t>
            </a:r>
          </a:p>
          <a:p>
            <a:r>
              <a:rPr lang="en-US" dirty="0" smtClean="0"/>
              <a:t>Disseminate information to many audiences.</a:t>
            </a:r>
          </a:p>
          <a:p>
            <a:r>
              <a:rPr lang="en-US" dirty="0" smtClean="0"/>
              <a:t>Our office produces more than 1,000 news releases, websites, publications, videos and other communications pieces each year.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256" y="1560576"/>
            <a:ext cx="8193024" cy="5096256"/>
          </a:xfrm>
        </p:spPr>
        <p:txBody>
          <a:bodyPr>
            <a:noAutofit/>
          </a:bodyPr>
          <a:lstStyle/>
          <a:p>
            <a:r>
              <a:rPr lang="en-US" sz="1600" b="1" dirty="0"/>
              <a:t>Slime molds creep into the New York </a:t>
            </a:r>
            <a:r>
              <a:rPr lang="en-US" sz="1600" b="1" dirty="0" smtClean="0"/>
              <a:t>Times</a:t>
            </a:r>
            <a:br>
              <a:rPr lang="en-US" sz="1600" b="1" dirty="0" smtClean="0"/>
            </a:br>
            <a:r>
              <a:rPr lang="en-US" sz="1600" b="1" dirty="0" smtClean="0"/>
              <a:t>	</a:t>
            </a:r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smtClean="0"/>
              <a:t>blogs.discovermagazine.com/loom/</a:t>
            </a:r>
          </a:p>
          <a:p>
            <a:r>
              <a:rPr lang="en-US" sz="1600" b="1" dirty="0" err="1"/>
              <a:t>Eumycetezoan</a:t>
            </a:r>
            <a:r>
              <a:rPr lang="en-US" sz="1600" b="1" dirty="0"/>
              <a:t> Project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http</a:t>
            </a:r>
            <a:r>
              <a:rPr lang="en-US" sz="1600" dirty="0"/>
              <a:t>://</a:t>
            </a:r>
            <a:r>
              <a:rPr lang="en-US" sz="1600" dirty="0" smtClean="0"/>
              <a:t>slimemold.uark.edu/</a:t>
            </a:r>
          </a:p>
          <a:p>
            <a:r>
              <a:rPr lang="en-US" sz="1600" dirty="0" smtClean="0">
                <a:hlinkClick r:id="rId2"/>
              </a:rPr>
              <a:t>http://ksjtracker.mit.edu/</a:t>
            </a:r>
            <a:endParaRPr lang="en-US" sz="1600" dirty="0" smtClean="0"/>
          </a:p>
          <a:p>
            <a:r>
              <a:rPr lang="en-US" sz="1600" b="1" dirty="0" err="1"/>
              <a:t>NYTimes</a:t>
            </a:r>
            <a:r>
              <a:rPr lang="en-US" sz="1600" b="1" dirty="0"/>
              <a:t>: Slime molds on deadline; Alzheimer’s and addiction updates; Pathological altruism…</a:t>
            </a:r>
            <a:br>
              <a:rPr lang="en-US" sz="1600" b="1" dirty="0"/>
            </a:br>
            <a:r>
              <a:rPr lang="en-US" sz="1600" b="1" dirty="0"/>
              <a:t>	</a:t>
            </a:r>
            <a:r>
              <a:rPr lang="en-US" sz="1600" dirty="0"/>
              <a:t>http://ksjtracker.mit.edu/2011/10/04/nytimes-slime-molds-on-deadline-alzheimers-and-addiction-updates-pathological-altruism/</a:t>
            </a:r>
          </a:p>
          <a:p>
            <a:r>
              <a:rPr lang="en-US" sz="1600" b="1" dirty="0"/>
              <a:t>Large Field of Dinosaur Tracks Uncovered in Southwest Arkansas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	</a:t>
            </a:r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smtClean="0"/>
              <a:t>newswire.uark.edu/article.aspx?id=16922</a:t>
            </a:r>
          </a:p>
          <a:p>
            <a:r>
              <a:rPr lang="en-US" sz="1600" b="1" dirty="0"/>
              <a:t>Can Answers to Evolution Be Found in Slime?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	</a:t>
            </a:r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smtClean="0"/>
              <a:t>www.nytimes.com/pages/science/index.html</a:t>
            </a:r>
          </a:p>
          <a:p>
            <a:r>
              <a:rPr lang="en-US" sz="1600" b="1" dirty="0"/>
              <a:t>Fayetteville as in Fate</a:t>
            </a:r>
            <a:br>
              <a:rPr lang="en-US" sz="1600" b="1" dirty="0"/>
            </a:br>
            <a:r>
              <a:rPr lang="en-US" sz="1600" b="1" dirty="0" smtClean="0"/>
              <a:t>	</a:t>
            </a:r>
            <a:r>
              <a:rPr lang="en-US" sz="1600" dirty="0"/>
              <a:t>http://researchfrontiers.uark.edu/15932.php</a:t>
            </a:r>
          </a:p>
        </p:txBody>
      </p:sp>
    </p:spTree>
    <p:extLst>
      <p:ext uri="{BB962C8B-B14F-4D97-AF65-F5344CB8AC3E}">
        <p14:creationId xmlns:p14="http://schemas.microsoft.com/office/powerpoint/2010/main" val="166486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research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Melissa Lutz Blouin, senior director of academic communications</a:t>
            </a:r>
          </a:p>
          <a:p>
            <a:r>
              <a:rPr lang="en-US" dirty="0" smtClean="0"/>
              <a:t>Barbara </a:t>
            </a:r>
            <a:r>
              <a:rPr lang="en-US" dirty="0" err="1" smtClean="0"/>
              <a:t>Jaquish</a:t>
            </a:r>
            <a:r>
              <a:rPr lang="en-US" dirty="0" smtClean="0"/>
              <a:t>, science and research communications officer</a:t>
            </a:r>
          </a:p>
          <a:p>
            <a:r>
              <a:rPr lang="en-US" dirty="0" smtClean="0"/>
              <a:t>Matt McGowan, science and research communications officer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(Should we choose to accept it…)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the University of Arkansas in the Transparency and Accountability (TAP) goals.</a:t>
            </a:r>
          </a:p>
          <a:p>
            <a:r>
              <a:rPr lang="en-US" dirty="0" smtClean="0"/>
              <a:t>Support the university in its quest to become one of the top public universities in the nation.</a:t>
            </a:r>
          </a:p>
          <a:p>
            <a:r>
              <a:rPr lang="en-US" dirty="0" smtClean="0"/>
              <a:t>Support the university in its quest to boost morale and support among its internal and external stakeholders.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pic>
        <p:nvPicPr>
          <p:cNvPr id="8" name="Content Placeholder 7" descr="8013_Fanghen_Teng-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8" r="2744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What interests people?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Public interest</a:t>
            </a:r>
            <a:endParaRPr lang="en-US" dirty="0"/>
          </a:p>
        </p:txBody>
      </p:sp>
      <p:pic>
        <p:nvPicPr>
          <p:cNvPr id="7" name="Content Placeholder 3" descr="ResearchAmericaStats1.jpg"/>
          <p:cNvPicPr>
            <a:picLocks noGrp="1" noChangeAspect="1"/>
          </p:cNvPicPr>
          <p:nvPr>
            <p:ph idx="1"/>
          </p:nvPr>
        </p:nvPicPr>
        <p:blipFill>
          <a:blip r:embed="rId2"/>
          <a:srcRect t="2168" b="2168"/>
          <a:stretch>
            <a:fillRect/>
          </a:stretch>
        </p:blipFill>
        <p:spPr>
          <a:xfrm>
            <a:off x="779463" y="1828800"/>
            <a:ext cx="7583488" cy="4521806"/>
          </a:xfrm>
        </p:spPr>
      </p:pic>
    </p:spTree>
    <p:extLst>
      <p:ext uri="{BB962C8B-B14F-4D97-AF65-F5344CB8AC3E}">
        <p14:creationId xmlns:p14="http://schemas.microsoft.com/office/powerpoint/2010/main" val="35991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public interest</a:t>
            </a:r>
            <a:endParaRPr lang="en-US" dirty="0"/>
          </a:p>
        </p:txBody>
      </p:sp>
      <p:pic>
        <p:nvPicPr>
          <p:cNvPr id="4" name="Content Placeholder 3" descr="5-year-when-public-interest-exceeds-press-coverage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9236" b="-29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11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media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Science news sections have disappeared</a:t>
            </a:r>
          </a:p>
          <a:p>
            <a:endParaRPr lang="en-US" dirty="0"/>
          </a:p>
          <a:p>
            <a:r>
              <a:rPr lang="en-US" dirty="0"/>
              <a:t>Science blogs have sprung up in their place</a:t>
            </a:r>
          </a:p>
          <a:p>
            <a:endParaRPr lang="en-US" dirty="0"/>
          </a:p>
          <a:p>
            <a:r>
              <a:rPr lang="en-US" dirty="0"/>
              <a:t>Many science writers are now freelancers</a:t>
            </a:r>
          </a:p>
        </p:txBody>
      </p:sp>
    </p:spTree>
    <p:extLst>
      <p:ext uri="{BB962C8B-B14F-4D97-AF65-F5344CB8AC3E}">
        <p14:creationId xmlns:p14="http://schemas.microsoft.com/office/powerpoint/2010/main" val="429115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11432</TotalTime>
  <Words>269</Words>
  <Application>Microsoft Office PowerPoint</Application>
  <PresentationFormat>On-screen Show (4:3)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Calisto MT</vt:lpstr>
      <vt:lpstr>Perpetua Titling MT</vt:lpstr>
      <vt:lpstr>Precedent</vt:lpstr>
      <vt:lpstr>Research communications</vt:lpstr>
      <vt:lpstr>University relations</vt:lpstr>
      <vt:lpstr>Science and research communications</vt:lpstr>
      <vt:lpstr>Our mission</vt:lpstr>
      <vt:lpstr>Mission</vt:lpstr>
      <vt:lpstr>What?</vt:lpstr>
      <vt:lpstr>Why? Public interest</vt:lpstr>
      <vt:lpstr>More public interest</vt:lpstr>
      <vt:lpstr>Changing media landscape</vt:lpstr>
      <vt:lpstr>Proactive communications</vt:lpstr>
      <vt:lpstr>How it works</vt:lpstr>
      <vt:lpstr>How? Our tools</vt:lpstr>
      <vt:lpstr>News releases</vt:lpstr>
      <vt:lpstr>Expert commentary</vt:lpstr>
      <vt:lpstr>Research magazine</vt:lpstr>
      <vt:lpstr>video</vt:lpstr>
      <vt:lpstr>Collaborations</vt:lpstr>
      <vt:lpstr>Who? Audiences</vt:lpstr>
      <vt:lpstr>When?</vt:lpstr>
      <vt:lpstr>Thank you!</vt:lpstr>
      <vt:lpstr>Resources</vt:lpstr>
    </vt:vector>
  </TitlesOfParts>
  <Company>University of Arkansas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communications</dc:title>
  <dc:creator>Melissa Blouin</dc:creator>
  <cp:lastModifiedBy>Ashim Khadka</cp:lastModifiedBy>
  <cp:revision>14</cp:revision>
  <dcterms:created xsi:type="dcterms:W3CDTF">2011-09-23T00:00:12Z</dcterms:created>
  <dcterms:modified xsi:type="dcterms:W3CDTF">2014-03-11T18:15:47Z</dcterms:modified>
</cp:coreProperties>
</file>