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handoutMasterIdLst>
    <p:handoutMasterId r:id="rId37"/>
  </p:handoutMasterIdLst>
  <p:sldIdLst>
    <p:sldId id="256" r:id="rId2"/>
    <p:sldId id="257" r:id="rId3"/>
    <p:sldId id="289" r:id="rId4"/>
    <p:sldId id="290" r:id="rId5"/>
    <p:sldId id="258" r:id="rId6"/>
    <p:sldId id="279" r:id="rId7"/>
    <p:sldId id="259" r:id="rId8"/>
    <p:sldId id="269" r:id="rId9"/>
    <p:sldId id="260" r:id="rId10"/>
    <p:sldId id="288" r:id="rId11"/>
    <p:sldId id="261" r:id="rId12"/>
    <p:sldId id="262" r:id="rId13"/>
    <p:sldId id="263" r:id="rId14"/>
    <p:sldId id="264" r:id="rId15"/>
    <p:sldId id="265" r:id="rId16"/>
    <p:sldId id="275" r:id="rId17"/>
    <p:sldId id="276" r:id="rId18"/>
    <p:sldId id="277" r:id="rId19"/>
    <p:sldId id="278" r:id="rId20"/>
    <p:sldId id="280" r:id="rId21"/>
    <p:sldId id="281" r:id="rId22"/>
    <p:sldId id="266" r:id="rId23"/>
    <p:sldId id="274" r:id="rId24"/>
    <p:sldId id="267" r:id="rId25"/>
    <p:sldId id="268" r:id="rId26"/>
    <p:sldId id="270" r:id="rId27"/>
    <p:sldId id="282" r:id="rId28"/>
    <p:sldId id="271" r:id="rId29"/>
    <p:sldId id="272" r:id="rId30"/>
    <p:sldId id="273" r:id="rId31"/>
    <p:sldId id="286" r:id="rId32"/>
    <p:sldId id="287" r:id="rId33"/>
    <p:sldId id="283" r:id="rId34"/>
    <p:sldId id="284" r:id="rId35"/>
    <p:sldId id="285" r:id="rId36"/>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1" autoAdjust="0"/>
    <p:restoredTop sz="94660"/>
  </p:normalViewPr>
  <p:slideViewPr>
    <p:cSldViewPr>
      <p:cViewPr varScale="1">
        <p:scale>
          <a:sx n="82" d="100"/>
          <a:sy n="82" d="100"/>
        </p:scale>
        <p:origin x="54"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DA059E52-8173-4488-BE73-E09590A66967}" type="datetimeFigureOut">
              <a:rPr lang="en-US" smtClean="0"/>
              <a:t>4/1/2015</a:t>
            </a:fld>
            <a:endParaRPr lang="en-US"/>
          </a:p>
        </p:txBody>
      </p:sp>
      <p:sp>
        <p:nvSpPr>
          <p:cNvPr id="4" name="Footer Placeholder 3"/>
          <p:cNvSpPr>
            <a:spLocks noGrp="1"/>
          </p:cNvSpPr>
          <p:nvPr>
            <p:ph type="ftr" sz="quarter" idx="2"/>
          </p:nvPr>
        </p:nvSpPr>
        <p:spPr>
          <a:xfrm>
            <a:off x="0" y="8772525"/>
            <a:ext cx="2971800"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525"/>
            <a:ext cx="2971800" cy="463550"/>
          </a:xfrm>
          <a:prstGeom prst="rect">
            <a:avLst/>
          </a:prstGeom>
        </p:spPr>
        <p:txBody>
          <a:bodyPr vert="horz" lIns="91440" tIns="45720" rIns="91440" bIns="45720" rtlCol="0" anchor="b"/>
          <a:lstStyle>
            <a:lvl1pPr algn="r">
              <a:defRPr sz="1200"/>
            </a:lvl1pPr>
          </a:lstStyle>
          <a:p>
            <a:fld id="{8623605B-DDBD-4989-BAF3-628826B3AF5F}" type="slidenum">
              <a:rPr lang="en-US" smtClean="0"/>
              <a:t>‹#›</a:t>
            </a:fld>
            <a:endParaRPr lang="en-US"/>
          </a:p>
        </p:txBody>
      </p:sp>
    </p:spTree>
    <p:extLst>
      <p:ext uri="{BB962C8B-B14F-4D97-AF65-F5344CB8AC3E}">
        <p14:creationId xmlns:p14="http://schemas.microsoft.com/office/powerpoint/2010/main" val="2573430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66216" y="1447801"/>
            <a:ext cx="6619244" cy="3329581"/>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4024057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6"/>
            <a:ext cx="2374106" cy="720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216" y="1104542"/>
            <a:ext cx="6619244" cy="3221924"/>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7" name="Footer Placeholder 5"/>
          <p:cNvSpPr>
            <a:spLocks noGrp="1"/>
          </p:cNvSpPr>
          <p:nvPr>
            <p:ph type="ftr" sz="quarter" idx="11"/>
          </p:nvPr>
        </p:nvSpPr>
        <p:spPr/>
        <p:txBody>
          <a:bodyPr/>
          <a:lstStyle>
            <a:lvl1pPr>
              <a:defRPr/>
            </a:lvl1pPr>
          </a:lstStyle>
          <a:p>
            <a:endParaRPr lang="en-US" dirty="0"/>
          </a:p>
        </p:txBody>
      </p:sp>
      <p:sp>
        <p:nvSpPr>
          <p:cNvPr id="8" name="Slide Number Placeholder 6"/>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36978405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4"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216" y="1447800"/>
            <a:ext cx="6619244" cy="1981200"/>
          </a:xfrm>
        </p:spPr>
        <p:txBody>
          <a:bodyPr/>
          <a:lstStyle>
            <a:lvl1pPr>
              <a:defRPr sz="36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12877678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673894" y="971551"/>
            <a:ext cx="601266" cy="1500411"/>
          </a:xfrm>
          <a:prstGeom prst="rect">
            <a:avLst/>
          </a:prstGeom>
          <a:noFill/>
        </p:spPr>
        <p:txBody>
          <a:bodyPr>
            <a:spAutoFit/>
          </a:bodyPr>
          <a:lstStyle>
            <a:defPPr>
              <a:defRPr lang="en-US"/>
            </a:defPPr>
            <a:lvl1pPr algn="r">
              <a:defRPr sz="12200" b="0" i="0">
                <a:solidFill>
                  <a:schemeClr val="accent1"/>
                </a:solidFill>
                <a:latin typeface="Arial"/>
                <a:ea typeface="+mj-ea"/>
                <a:cs typeface="+mj-cs"/>
              </a:defRPr>
            </a:lvl1pPr>
          </a:lstStyle>
          <a:p>
            <a:pPr eaLnBrk="1" fontAlgn="auto" hangingPunct="1">
              <a:spcBef>
                <a:spcPts val="0"/>
              </a:spcBef>
              <a:spcAft>
                <a:spcPts val="0"/>
              </a:spcAft>
              <a:defRPr/>
            </a:pPr>
            <a:r>
              <a:rPr lang="en-US" sz="9150" dirty="0"/>
              <a:t>“</a:t>
            </a:r>
          </a:p>
        </p:txBody>
      </p:sp>
      <p:sp>
        <p:nvSpPr>
          <p:cNvPr id="6" name="TextBox 5"/>
          <p:cNvSpPr txBox="1"/>
          <p:nvPr/>
        </p:nvSpPr>
        <p:spPr>
          <a:xfrm>
            <a:off x="6997304" y="2613026"/>
            <a:ext cx="602456" cy="1500411"/>
          </a:xfrm>
          <a:prstGeom prst="rect">
            <a:avLst/>
          </a:prstGeom>
          <a:noFill/>
        </p:spPr>
        <p:txBody>
          <a:bodyPr>
            <a:spAutoFit/>
          </a:bodyPr>
          <a:lstStyle>
            <a:defPPr>
              <a:defRPr lang="en-US"/>
            </a:defPPr>
            <a:lvl1pPr algn="r">
              <a:defRPr sz="12200" b="0" i="0">
                <a:solidFill>
                  <a:schemeClr val="accent1"/>
                </a:solidFill>
                <a:latin typeface="Arial"/>
                <a:ea typeface="+mj-ea"/>
                <a:cs typeface="+mj-cs"/>
              </a:defRPr>
            </a:lvl1pPr>
          </a:lstStyle>
          <a:p>
            <a:pPr eaLnBrk="1" fontAlgn="auto" hangingPunct="1">
              <a:spcBef>
                <a:spcPts val="0"/>
              </a:spcBef>
              <a:spcAft>
                <a:spcPts val="0"/>
              </a:spcAft>
              <a:defRPr/>
            </a:pPr>
            <a:r>
              <a:rPr lang="en-US" sz="9150" dirty="0"/>
              <a:t>”</a:t>
            </a:r>
          </a:p>
        </p:txBody>
      </p:sp>
      <p:pic>
        <p:nvPicPr>
          <p:cNvPr id="7" name="Picture 16"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6"/>
            <a:ext cx="2374106" cy="67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81101" y="1447800"/>
            <a:ext cx="5999486" cy="2323374"/>
          </a:xfrm>
        </p:spPr>
        <p:txBody>
          <a:bodyPr/>
          <a:lstStyle>
            <a:lvl1pPr>
              <a:defRPr sz="36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7800" y="3771174"/>
            <a:ext cx="5539371" cy="342174"/>
          </a:xfrm>
        </p:spPr>
        <p:txBody>
          <a:bodyPr>
            <a:normAutofit/>
          </a:bodyPr>
          <a:lstStyle>
            <a:lvl1pPr marL="0" indent="0">
              <a:buNone/>
              <a:defRPr lang="en-US" sz="1050" b="0" i="0" kern="1200" cap="small" dirty="0">
                <a:solidFill>
                  <a:schemeClr val="accent1"/>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fld id="{99A196A9-7D71-4B9E-9763-7A241AFE24FA}" type="datetimeFigureOut">
              <a:rPr lang="en-US" smtClean="0"/>
              <a:t>4/1/2015</a:t>
            </a:fld>
            <a:endParaRPr lang="en-US" dirty="0"/>
          </a:p>
        </p:txBody>
      </p:sp>
      <p:sp>
        <p:nvSpPr>
          <p:cNvPr id="9" name="Footer Placeholder 4"/>
          <p:cNvSpPr>
            <a:spLocks noGrp="1"/>
          </p:cNvSpPr>
          <p:nvPr>
            <p:ph type="ftr" sz="quarter" idx="15"/>
          </p:nvPr>
        </p:nvSpPr>
        <p:spPr/>
        <p:txBody>
          <a:bodyPr/>
          <a:lstStyle>
            <a:lvl1pPr>
              <a:defRPr/>
            </a:lvl1pPr>
          </a:lstStyle>
          <a:p>
            <a:endParaRPr lang="en-US" dirty="0"/>
          </a:p>
        </p:txBody>
      </p:sp>
      <p:sp>
        <p:nvSpPr>
          <p:cNvPr id="11" name="Slide Number Placeholder 5"/>
          <p:cNvSpPr>
            <a:spLocks noGrp="1"/>
          </p:cNvSpPr>
          <p:nvPr>
            <p:ph type="sldNum" sz="quarter" idx="16"/>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10526622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4"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216" y="3124201"/>
            <a:ext cx="6619244" cy="1653180"/>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lstStyle>
            <a:lvl1pPr marL="0" indent="0" algn="l">
              <a:buNone/>
              <a:defRPr sz="1500" cap="none">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22288415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2794397"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222081" y="2133601"/>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150"/>
            </a:lvl1pPr>
          </a:lstStyle>
          <a:p>
            <a:r>
              <a:rPr lang="en-US" dirty="0" smtClean="0"/>
              <a:t>Click to edit Master title style</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6" name="Text Placeholder 3"/>
          <p:cNvSpPr>
            <a:spLocks noGrp="1"/>
          </p:cNvSpPr>
          <p:nvPr>
            <p:ph type="body" sz="half" idx="15"/>
          </p:nvPr>
        </p:nvSpPr>
        <p:spPr>
          <a:xfrm>
            <a:off x="489347" y="2667000"/>
            <a:ext cx="2195513" cy="3589338"/>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9" name="Text Placeholder 3"/>
          <p:cNvSpPr>
            <a:spLocks noGrp="1"/>
          </p:cNvSpPr>
          <p:nvPr>
            <p:ph type="body" sz="half" idx="16"/>
          </p:nvPr>
        </p:nvSpPr>
        <p:spPr>
          <a:xfrm>
            <a:off x="2904829" y="2667000"/>
            <a:ext cx="2210096" cy="3589338"/>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Text Placeholder 3"/>
          <p:cNvSpPr>
            <a:spLocks noGrp="1"/>
          </p:cNvSpPr>
          <p:nvPr>
            <p:ph type="body" sz="half" idx="17"/>
          </p:nvPr>
        </p:nvSpPr>
        <p:spPr>
          <a:xfrm>
            <a:off x="5343525" y="2667000"/>
            <a:ext cx="2199085" cy="3589338"/>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Date Placeholder 3"/>
          <p:cNvSpPr>
            <a:spLocks noGrp="1"/>
          </p:cNvSpPr>
          <p:nvPr>
            <p:ph type="dt" sz="half" idx="18"/>
          </p:nvPr>
        </p:nvSpPr>
        <p:spPr/>
        <p:txBody>
          <a:bodyPr/>
          <a:lstStyle>
            <a:lvl1pPr>
              <a:defRPr/>
            </a:lvl1pPr>
          </a:lstStyle>
          <a:p>
            <a:fld id="{99A196A9-7D71-4B9E-9763-7A241AFE24FA}" type="datetimeFigureOut">
              <a:rPr lang="en-US" smtClean="0"/>
              <a:t>4/1/2015</a:t>
            </a:fld>
            <a:endParaRPr lang="en-US" dirty="0"/>
          </a:p>
        </p:txBody>
      </p:sp>
      <p:sp>
        <p:nvSpPr>
          <p:cNvPr id="12" name="Footer Placeholder 4"/>
          <p:cNvSpPr>
            <a:spLocks noGrp="1"/>
          </p:cNvSpPr>
          <p:nvPr>
            <p:ph type="ftr" sz="quarter" idx="19"/>
          </p:nvPr>
        </p:nvSpPr>
        <p:spPr/>
        <p:txBody>
          <a:bodyPr/>
          <a:lstStyle>
            <a:lvl1pPr>
              <a:defRPr/>
            </a:lvl1pPr>
          </a:lstStyle>
          <a:p>
            <a:endParaRPr lang="en-US" dirty="0"/>
          </a:p>
        </p:txBody>
      </p:sp>
      <p:sp>
        <p:nvSpPr>
          <p:cNvPr id="13" name="Slide Number Placeholder 5"/>
          <p:cNvSpPr>
            <a:spLocks noGrp="1"/>
          </p:cNvSpPr>
          <p:nvPr>
            <p:ph type="sldNum" sz="quarter" idx="20"/>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34026129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2794397"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222081" y="2133601"/>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3150"/>
            </a:lvl1pPr>
          </a:lstStyle>
          <a:p>
            <a:r>
              <a:rPr lang="en-US" smtClean="0"/>
              <a:t>Click to edit Master title style</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dirty="0" smtClean="0"/>
              <a:t>Click icon to add picture</a:t>
            </a:r>
            <a:endParaRPr lang="en-US" noProof="0" dirty="0"/>
          </a:p>
        </p:txBody>
      </p:sp>
      <p:sp>
        <p:nvSpPr>
          <p:cNvPr id="22" name="Text Placeholder 3"/>
          <p:cNvSpPr>
            <a:spLocks noGrp="1"/>
          </p:cNvSpPr>
          <p:nvPr>
            <p:ph type="body" sz="half" idx="18"/>
          </p:nvPr>
        </p:nvSpPr>
        <p:spPr>
          <a:xfrm>
            <a:off x="489347" y="4827212"/>
            <a:ext cx="2205038" cy="659189"/>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dirty="0" smtClean="0"/>
              <a:t>Click icon to add picture</a:t>
            </a:r>
            <a:endParaRPr lang="en-US" noProof="0" dirty="0"/>
          </a:p>
        </p:txBody>
      </p:sp>
      <p:sp>
        <p:nvSpPr>
          <p:cNvPr id="23" name="Text Placeholder 3"/>
          <p:cNvSpPr>
            <a:spLocks noGrp="1"/>
          </p:cNvSpPr>
          <p:nvPr>
            <p:ph type="body" sz="half" idx="19"/>
          </p:nvPr>
        </p:nvSpPr>
        <p:spPr>
          <a:xfrm>
            <a:off x="2916016" y="4827211"/>
            <a:ext cx="2200805" cy="659189"/>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dirty="0" smtClean="0"/>
              <a:t>Click icon to add picture</a:t>
            </a:r>
            <a:endParaRPr lang="en-US" noProof="0" dirty="0"/>
          </a:p>
        </p:txBody>
      </p:sp>
      <p:sp>
        <p:nvSpPr>
          <p:cNvPr id="24" name="Text Placeholder 3"/>
          <p:cNvSpPr>
            <a:spLocks noGrp="1"/>
          </p:cNvSpPr>
          <p:nvPr>
            <p:ph type="body" sz="half" idx="20"/>
          </p:nvPr>
        </p:nvSpPr>
        <p:spPr>
          <a:xfrm>
            <a:off x="5343432" y="4827209"/>
            <a:ext cx="2201998" cy="659189"/>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5" name="Date Placeholder 3"/>
          <p:cNvSpPr>
            <a:spLocks noGrp="1"/>
          </p:cNvSpPr>
          <p:nvPr>
            <p:ph type="dt" sz="half" idx="23"/>
          </p:nvPr>
        </p:nvSpPr>
        <p:spPr/>
        <p:txBody>
          <a:bodyPr/>
          <a:lstStyle>
            <a:lvl1pPr>
              <a:defRPr/>
            </a:lvl1pPr>
          </a:lstStyle>
          <a:p>
            <a:fld id="{99A196A9-7D71-4B9E-9763-7A241AFE24FA}" type="datetimeFigureOut">
              <a:rPr lang="en-US" smtClean="0"/>
              <a:t>4/1/2015</a:t>
            </a:fld>
            <a:endParaRPr lang="en-US" dirty="0"/>
          </a:p>
        </p:txBody>
      </p:sp>
      <p:sp>
        <p:nvSpPr>
          <p:cNvPr id="16" name="Footer Placeholder 4"/>
          <p:cNvSpPr>
            <a:spLocks noGrp="1"/>
          </p:cNvSpPr>
          <p:nvPr>
            <p:ph type="ftr" sz="quarter" idx="24"/>
          </p:nvPr>
        </p:nvSpPr>
        <p:spPr/>
        <p:txBody>
          <a:bodyPr/>
          <a:lstStyle>
            <a:lvl1pPr>
              <a:defRPr/>
            </a:lvl1pPr>
          </a:lstStyle>
          <a:p>
            <a:endParaRPr lang="en-US" dirty="0"/>
          </a:p>
        </p:txBody>
      </p:sp>
      <p:sp>
        <p:nvSpPr>
          <p:cNvPr id="17" name="Slide Number Placeholder 5"/>
          <p:cNvSpPr>
            <a:spLocks noGrp="1"/>
          </p:cNvSpPr>
          <p:nvPr>
            <p:ph type="sldNum" sz="quarter" idx="25"/>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3484575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2575656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286261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6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84584" y="1063416"/>
            <a:ext cx="7053542" cy="789832"/>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6"/>
          <p:cNvSpPr>
            <a:spLocks noGrp="1"/>
          </p:cNvSpPr>
          <p:nvPr>
            <p:ph type="dt" sz="half" idx="10"/>
          </p:nvPr>
        </p:nvSpPr>
        <p:spPr/>
        <p:txBody>
          <a:bodyPr/>
          <a:lstStyle>
            <a:lvl1pPr>
              <a:defRPr/>
            </a:lvl1pPr>
          </a:lstStyle>
          <a:p>
            <a:pPr>
              <a:defRPr/>
            </a:pPr>
            <a:fld id="{26A3B77F-A17A-48E9-9D86-1673877B1A72}" type="datetimeFigureOut">
              <a:rPr lang="en-US"/>
              <a:pPr>
                <a:defRPr/>
              </a:pPr>
              <a:t>4/1/2015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28701383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216" y="4777381"/>
            <a:ext cx="6619244" cy="860400"/>
          </a:xfrm>
        </p:spPr>
        <p:txBody>
          <a:bodyPr/>
          <a:lstStyle>
            <a:lvl1pPr marL="0" indent="0" algn="l">
              <a:buNone/>
              <a:defRPr sz="150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9449232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84584" y="1249680"/>
            <a:ext cx="7053542" cy="60356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25177899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84584" y="1063416"/>
            <a:ext cx="7053542" cy="789832"/>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19038658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6"/>
            <a:ext cx="2374106" cy="720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84584" y="1063416"/>
            <a:ext cx="7053542" cy="789832"/>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4015920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37721809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6216" y="1447800"/>
            <a:ext cx="2550798" cy="1447800"/>
          </a:xfrm>
        </p:spPr>
        <p:txBody>
          <a:bodyPr anchor="b"/>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216"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92890138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2" descr="UA_Logo_Horizontal_reversed.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2088" y="193677"/>
            <a:ext cx="2374106" cy="72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2160" y="1447800"/>
            <a:ext cx="2400300" cy="42672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99A196A9-7D71-4B9E-9763-7A241AFE24FA}" type="datetimeFigureOut">
              <a:rPr lang="en-US" smtClean="0"/>
              <a:t>4/1/2015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2063159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alphaModFix amt="83000"/>
            <a:lum/>
          </a:blip>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20">
            <a:extLst>
              <a:ext uri="{28A0092B-C50C-407E-A947-70E740481C1C}">
                <a14:useLocalDpi xmlns:a14="http://schemas.microsoft.com/office/drawing/2010/main" val="0"/>
              </a:ext>
            </a:extLst>
          </a:blip>
          <a:srcRect l="3613"/>
          <a:stretch>
            <a:fillRect/>
          </a:stretch>
        </p:blipFill>
        <p:spPr bwMode="auto">
          <a:xfrm>
            <a:off x="0" y="2670176"/>
            <a:ext cx="302776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1">
            <a:extLst>
              <a:ext uri="{28A0092B-C50C-407E-A947-70E740481C1C}">
                <a14:useLocalDpi xmlns:a14="http://schemas.microsoft.com/office/drawing/2010/main" val="0"/>
              </a:ext>
            </a:extLst>
          </a:blip>
          <a:srcRect l="35640"/>
          <a:stretch>
            <a:fillRect/>
          </a:stretch>
        </p:blipFill>
        <p:spPr bwMode="auto">
          <a:xfrm>
            <a:off x="0" y="2892426"/>
            <a:ext cx="1141810"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6456759" y="1676400"/>
            <a:ext cx="211455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2">
            <a:extLst>
              <a:ext uri="{28A0092B-C50C-407E-A947-70E740481C1C}">
                <a14:useLocalDpi xmlns:a14="http://schemas.microsoft.com/office/drawing/2010/main" val="0"/>
              </a:ext>
            </a:extLst>
          </a:blip>
          <a:srcRect t="28712"/>
          <a:stretch>
            <a:fillRect/>
          </a:stretch>
        </p:blipFill>
        <p:spPr bwMode="auto">
          <a:xfrm>
            <a:off x="5999560" y="0"/>
            <a:ext cx="120372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3">
            <a:extLst>
              <a:ext uri="{28A0092B-C50C-407E-A947-70E740481C1C}">
                <a14:useLocalDpi xmlns:a14="http://schemas.microsoft.com/office/drawing/2010/main" val="0"/>
              </a:ext>
            </a:extLst>
          </a:blip>
          <a:srcRect b="24199"/>
          <a:stretch>
            <a:fillRect/>
          </a:stretch>
        </p:blipFill>
        <p:spPr bwMode="auto">
          <a:xfrm>
            <a:off x="6456760" y="6092826"/>
            <a:ext cx="745331"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7828360"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484585" y="452439"/>
            <a:ext cx="7053263"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35" name="Text Placeholder 2"/>
          <p:cNvSpPr>
            <a:spLocks noGrp="1"/>
          </p:cNvSpPr>
          <p:nvPr>
            <p:ph type="body" idx="1"/>
          </p:nvPr>
        </p:nvSpPr>
        <p:spPr bwMode="auto">
          <a:xfrm>
            <a:off x="827485" y="2052638"/>
            <a:ext cx="6710363"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5400000">
            <a:off x="7492603" y="1828800"/>
            <a:ext cx="990600" cy="228600"/>
          </a:xfrm>
          <a:prstGeom prst="rect">
            <a:avLst/>
          </a:prstGeom>
        </p:spPr>
        <p:txBody>
          <a:bodyPr vert="horz" lIns="91440" tIns="45720" rIns="91440" bIns="45720" rtlCol="0" anchor="t"/>
          <a:lstStyle>
            <a:lvl1pPr algn="l" eaLnBrk="1" fontAlgn="auto" hangingPunct="1">
              <a:spcBef>
                <a:spcPts val="0"/>
              </a:spcBef>
              <a:spcAft>
                <a:spcPts val="0"/>
              </a:spcAft>
              <a:defRPr sz="825" b="0" i="0" smtClean="0">
                <a:solidFill>
                  <a:schemeClr val="tx1">
                    <a:tint val="75000"/>
                    <a:alpha val="60000"/>
                  </a:schemeClr>
                </a:solidFill>
                <a:latin typeface="+mn-lt"/>
              </a:defRPr>
            </a:lvl1pPr>
          </a:lstStyle>
          <a:p>
            <a:fld id="{99A196A9-7D71-4B9E-9763-7A241AFE24FA}" type="datetimeFigureOut">
              <a:rPr lang="en-US" smtClean="0"/>
              <a:t>4/1/2015</a:t>
            </a:fld>
            <a:endParaRPr lang="en-US" dirty="0"/>
          </a:p>
        </p:txBody>
      </p:sp>
      <p:sp>
        <p:nvSpPr>
          <p:cNvPr id="5" name="Footer Placeholder 4"/>
          <p:cNvSpPr>
            <a:spLocks noGrp="1"/>
          </p:cNvSpPr>
          <p:nvPr>
            <p:ph type="ftr" sz="quarter" idx="3"/>
          </p:nvPr>
        </p:nvSpPr>
        <p:spPr>
          <a:xfrm rot="5400000">
            <a:off x="6230937" y="3263107"/>
            <a:ext cx="3859213" cy="228600"/>
          </a:xfrm>
          <a:prstGeom prst="rect">
            <a:avLst/>
          </a:prstGeom>
        </p:spPr>
        <p:txBody>
          <a:bodyPr vert="horz" lIns="91440" tIns="45720" rIns="91440" bIns="45720" rtlCol="0" anchor="b"/>
          <a:lstStyle>
            <a:lvl1pPr algn="l" eaLnBrk="1" fontAlgn="auto" hangingPunct="1">
              <a:spcBef>
                <a:spcPts val="0"/>
              </a:spcBef>
              <a:spcAft>
                <a:spcPts val="0"/>
              </a:spcAft>
              <a:defRPr sz="825" b="0" i="0">
                <a:solidFill>
                  <a:schemeClr val="tx1">
                    <a:tint val="75000"/>
                    <a:alpha val="60000"/>
                  </a:schemeClr>
                </a:solidFill>
                <a:latin typeface="+mn-lt"/>
              </a:defRPr>
            </a:lvl1pPr>
          </a:lstStyle>
          <a:p>
            <a:endParaRPr lang="en-US" dirty="0"/>
          </a:p>
        </p:txBody>
      </p:sp>
      <p:sp>
        <p:nvSpPr>
          <p:cNvPr id="6" name="Slide Number Placeholder 5"/>
          <p:cNvSpPr>
            <a:spLocks noGrp="1"/>
          </p:cNvSpPr>
          <p:nvPr>
            <p:ph type="sldNum" sz="quarter" idx="4"/>
          </p:nvPr>
        </p:nvSpPr>
        <p:spPr>
          <a:xfrm>
            <a:off x="7764066" y="295275"/>
            <a:ext cx="628650" cy="768350"/>
          </a:xfrm>
          <a:prstGeom prst="rect">
            <a:avLst/>
          </a:prstGeom>
        </p:spPr>
        <p:txBody>
          <a:bodyPr vert="horz" lIns="91440" tIns="45720" rIns="91440" bIns="45720" rtlCol="0" anchor="b"/>
          <a:lstStyle>
            <a:lvl1pPr algn="ctr" eaLnBrk="1" fontAlgn="auto" hangingPunct="1">
              <a:spcBef>
                <a:spcPts val="0"/>
              </a:spcBef>
              <a:spcAft>
                <a:spcPts val="0"/>
              </a:spcAft>
              <a:defRPr sz="2100" b="0" i="0" smtClean="0">
                <a:solidFill>
                  <a:schemeClr val="tx1">
                    <a:tint val="75000"/>
                  </a:schemeClr>
                </a:solidFill>
                <a:latin typeface="+mn-lt"/>
              </a:defRPr>
            </a:lvl1pPr>
          </a:lstStyle>
          <a:p>
            <a:fld id="{2CC7825D-E968-44E5-8150-32CEB53043CB}" type="slidenum">
              <a:rPr lang="en-US" smtClean="0"/>
              <a:t>‹#›</a:t>
            </a:fld>
            <a:endParaRPr lang="en-US" dirty="0"/>
          </a:p>
        </p:txBody>
      </p:sp>
    </p:spTree>
    <p:extLst>
      <p:ext uri="{BB962C8B-B14F-4D97-AF65-F5344CB8AC3E}">
        <p14:creationId xmlns:p14="http://schemas.microsoft.com/office/powerpoint/2010/main" val="3845591891"/>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Lst>
  <p:txStyles>
    <p:titleStyle>
      <a:lvl1pPr algn="l" defTabSz="342900" rtl="0" eaLnBrk="1" fontAlgn="base" hangingPunct="1">
        <a:spcBef>
          <a:spcPct val="0"/>
        </a:spcBef>
        <a:spcAft>
          <a:spcPct val="0"/>
        </a:spcAft>
        <a:defRPr sz="3150" kern="1200">
          <a:solidFill>
            <a:schemeClr val="tx2"/>
          </a:solidFill>
          <a:latin typeface="+mj-lt"/>
          <a:ea typeface="+mj-ea"/>
          <a:cs typeface="+mj-cs"/>
        </a:defRPr>
      </a:lvl1pPr>
      <a:lvl2pPr algn="l" defTabSz="342900" rtl="0" eaLnBrk="1" fontAlgn="base" hangingPunct="1">
        <a:spcBef>
          <a:spcPct val="0"/>
        </a:spcBef>
        <a:spcAft>
          <a:spcPct val="0"/>
        </a:spcAft>
        <a:defRPr sz="3150">
          <a:solidFill>
            <a:schemeClr val="tx2"/>
          </a:solidFill>
          <a:latin typeface="Century Gothic" panose="020B0502020202020204" pitchFamily="34" charset="0"/>
        </a:defRPr>
      </a:lvl2pPr>
      <a:lvl3pPr algn="l" defTabSz="342900" rtl="0" eaLnBrk="1" fontAlgn="base" hangingPunct="1">
        <a:spcBef>
          <a:spcPct val="0"/>
        </a:spcBef>
        <a:spcAft>
          <a:spcPct val="0"/>
        </a:spcAft>
        <a:defRPr sz="3150">
          <a:solidFill>
            <a:schemeClr val="tx2"/>
          </a:solidFill>
          <a:latin typeface="Century Gothic" panose="020B0502020202020204" pitchFamily="34" charset="0"/>
        </a:defRPr>
      </a:lvl3pPr>
      <a:lvl4pPr algn="l" defTabSz="342900" rtl="0" eaLnBrk="1" fontAlgn="base" hangingPunct="1">
        <a:spcBef>
          <a:spcPct val="0"/>
        </a:spcBef>
        <a:spcAft>
          <a:spcPct val="0"/>
        </a:spcAft>
        <a:defRPr sz="3150">
          <a:solidFill>
            <a:schemeClr val="tx2"/>
          </a:solidFill>
          <a:latin typeface="Century Gothic" panose="020B0502020202020204" pitchFamily="34" charset="0"/>
        </a:defRPr>
      </a:lvl4pPr>
      <a:lvl5pPr algn="l" defTabSz="342900" rtl="0" eaLnBrk="1" fontAlgn="base" hangingPunct="1">
        <a:spcBef>
          <a:spcPct val="0"/>
        </a:spcBef>
        <a:spcAft>
          <a:spcPct val="0"/>
        </a:spcAft>
        <a:defRPr sz="315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fontAlgn="base" hangingPunct="1">
        <a:spcBef>
          <a:spcPts val="750"/>
        </a:spcBef>
        <a:spcAft>
          <a:spcPct val="0"/>
        </a:spcAft>
        <a:buClr>
          <a:schemeClr val="accent1"/>
        </a:buClr>
        <a:buSzPct val="80000"/>
        <a:buFont typeface="Wingdings 3" panose="05040102010807070707" pitchFamily="18" charset="2"/>
        <a:buChar char=""/>
        <a:defRPr sz="1500" kern="1200">
          <a:solidFill>
            <a:schemeClr val="tx1"/>
          </a:solidFill>
          <a:latin typeface="+mj-lt"/>
          <a:ea typeface="+mj-ea"/>
          <a:cs typeface="+mj-cs"/>
        </a:defRPr>
      </a:lvl1pPr>
      <a:lvl2pPr marL="557213" indent="-214313" algn="l" defTabSz="342900" rtl="0" eaLnBrk="1" fontAlgn="base" hangingPunct="1">
        <a:spcBef>
          <a:spcPts val="750"/>
        </a:spcBef>
        <a:spcAft>
          <a:spcPct val="0"/>
        </a:spcAft>
        <a:buClr>
          <a:schemeClr val="accent1"/>
        </a:buClr>
        <a:buSzPct val="80000"/>
        <a:buFont typeface="Wingdings 3" panose="05040102010807070707" pitchFamily="18" charset="2"/>
        <a:buChar char=""/>
        <a:defRPr kern="1200">
          <a:solidFill>
            <a:schemeClr val="tx1"/>
          </a:solidFill>
          <a:latin typeface="+mj-lt"/>
          <a:ea typeface="+mj-ea"/>
          <a:cs typeface="+mj-cs"/>
        </a:defRPr>
      </a:lvl2pPr>
      <a:lvl3pPr marL="857250" indent="-171450" algn="l" defTabSz="342900" rtl="0" eaLnBrk="1" fontAlgn="base" hangingPunct="1">
        <a:spcBef>
          <a:spcPts val="750"/>
        </a:spcBef>
        <a:spcAft>
          <a:spcPct val="0"/>
        </a:spcAft>
        <a:buClr>
          <a:schemeClr val="accent1"/>
        </a:buClr>
        <a:buSzPct val="80000"/>
        <a:buFont typeface="Wingdings 3" panose="05040102010807070707" pitchFamily="18" charset="2"/>
        <a:buChar char=""/>
        <a:defRPr sz="1200" kern="1200">
          <a:solidFill>
            <a:schemeClr val="tx1"/>
          </a:solidFill>
          <a:latin typeface="+mj-lt"/>
          <a:ea typeface="+mj-ea"/>
          <a:cs typeface="+mj-cs"/>
        </a:defRPr>
      </a:lvl3pPr>
      <a:lvl4pPr marL="1200150" indent="-171450" algn="l" defTabSz="342900" rtl="0" eaLnBrk="1" fontAlgn="base" hangingPunct="1">
        <a:spcBef>
          <a:spcPts val="750"/>
        </a:spcBef>
        <a:spcAft>
          <a:spcPct val="0"/>
        </a:spcAft>
        <a:buClr>
          <a:schemeClr val="accent1"/>
        </a:buClr>
        <a:buSzPct val="80000"/>
        <a:buFont typeface="Wingdings 3" panose="05040102010807070707" pitchFamily="18" charset="2"/>
        <a:buChar char=""/>
        <a:defRPr sz="1050" kern="1200">
          <a:solidFill>
            <a:schemeClr val="tx1"/>
          </a:solidFill>
          <a:latin typeface="+mj-lt"/>
          <a:ea typeface="+mj-ea"/>
          <a:cs typeface="+mj-cs"/>
        </a:defRPr>
      </a:lvl4pPr>
      <a:lvl5pPr marL="1543050" indent="-171450" algn="l" defTabSz="342900" rtl="0" eaLnBrk="1" fontAlgn="base" hangingPunct="1">
        <a:spcBef>
          <a:spcPts val="750"/>
        </a:spcBef>
        <a:spcAft>
          <a:spcPct val="0"/>
        </a:spcAft>
        <a:buClr>
          <a:schemeClr val="accent1"/>
        </a:buClr>
        <a:buSzPct val="80000"/>
        <a:buFont typeface="Wingdings 3" panose="05040102010807070707" pitchFamily="18" charset="2"/>
        <a:buChar char=""/>
        <a:defRPr sz="105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91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6216" y="3124200"/>
            <a:ext cx="6619244" cy="1653182"/>
          </a:xfrm>
        </p:spPr>
        <p:txBody>
          <a:bodyPr>
            <a:normAutofit/>
          </a:bodyPr>
          <a:lstStyle/>
          <a:p>
            <a:r>
              <a:rPr lang="en-US" sz="2000" dirty="0" smtClean="0">
                <a:solidFill>
                  <a:schemeClr val="tx1"/>
                </a:solidFill>
              </a:rPr>
              <a:t>Office of Management and Budget (OMB) Guidance on Uniform Administrative Requirements, Cost Principles, and Audit Requirements for Federal Awards</a:t>
            </a:r>
            <a:endParaRPr lang="en-US" sz="2000" dirty="0">
              <a:solidFill>
                <a:schemeClr val="tx1"/>
              </a:solidFill>
            </a:endParaRPr>
          </a:p>
        </p:txBody>
      </p:sp>
      <p:sp>
        <p:nvSpPr>
          <p:cNvPr id="3" name="Subtitle 2"/>
          <p:cNvSpPr>
            <a:spLocks noGrp="1"/>
          </p:cNvSpPr>
          <p:nvPr>
            <p:ph type="subTitle" idx="1"/>
          </p:nvPr>
        </p:nvSpPr>
        <p:spPr/>
        <p:txBody>
          <a:bodyPr>
            <a:normAutofit/>
          </a:bodyPr>
          <a:lstStyle/>
          <a:p>
            <a:r>
              <a:rPr lang="en-US" sz="1800" dirty="0" smtClean="0">
                <a:solidFill>
                  <a:schemeClr val="tx2"/>
                </a:solidFill>
              </a:rPr>
              <a:t>Impact of Changing Regulations</a:t>
            </a:r>
          </a:p>
          <a:p>
            <a:pPr>
              <a:spcBef>
                <a:spcPts val="0"/>
              </a:spcBef>
            </a:pPr>
            <a:r>
              <a:rPr lang="en-US" sz="1800" dirty="0" smtClean="0">
                <a:solidFill>
                  <a:schemeClr val="tx2"/>
                </a:solidFill>
              </a:rPr>
              <a:t>University of Arkansas, Fayetteville</a:t>
            </a:r>
            <a:endParaRPr lang="en-US" sz="1800" dirty="0">
              <a:solidFill>
                <a:schemeClr val="tx2"/>
              </a:solidFill>
            </a:endParaRPr>
          </a:p>
        </p:txBody>
      </p:sp>
    </p:spTree>
    <p:extLst>
      <p:ext uri="{BB962C8B-B14F-4D97-AF65-F5344CB8AC3E}">
        <p14:creationId xmlns:p14="http://schemas.microsoft.com/office/powerpoint/2010/main" val="640667212"/>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053542" cy="789832"/>
          </a:xfrm>
        </p:spPr>
        <p:txBody>
          <a:bodyPr/>
          <a:lstStyle/>
          <a:p>
            <a:r>
              <a:rPr lang="en-US" dirty="0" smtClean="0"/>
              <a:t>Fixed Amount Awards</a:t>
            </a:r>
            <a:endParaRPr lang="en-US" dirty="0"/>
          </a:p>
        </p:txBody>
      </p:sp>
      <p:sp>
        <p:nvSpPr>
          <p:cNvPr id="3" name="Content Placeholder 2"/>
          <p:cNvSpPr>
            <a:spLocks noGrp="1"/>
          </p:cNvSpPr>
          <p:nvPr>
            <p:ph idx="1"/>
          </p:nvPr>
        </p:nvSpPr>
        <p:spPr>
          <a:xfrm>
            <a:off x="228601" y="1447800"/>
            <a:ext cx="8305800" cy="4800600"/>
          </a:xfrm>
        </p:spPr>
        <p:txBody>
          <a:bodyPr>
            <a:normAutofit/>
          </a:bodyPr>
          <a:lstStyle/>
          <a:p>
            <a:pPr marL="0" indent="0">
              <a:buNone/>
            </a:pPr>
            <a:r>
              <a:rPr lang="en-US" sz="2400" dirty="0" smtClean="0"/>
              <a:t>Section 200.201(b) provides for fixed amount awards defined as “a type of grant agreement under which the Federal awarding agency or pass-through entity provides a specific level of support without regard to actual costs incurred…”(200.45).  OMB is encouraging federal agencies to experiment with this type of agreement, hoping that the increased flexibility will result in better outcomes and lower costs for certain types of projects.  Accountability for these awards will be based primarily on performance and results.  Prior written approval from the Federal awarding agencies is required to issue fixed amount subawards.</a:t>
            </a:r>
            <a:endParaRPr lang="en-US" sz="2400" dirty="0"/>
          </a:p>
        </p:txBody>
      </p:sp>
    </p:spTree>
    <p:extLst>
      <p:ext uri="{BB962C8B-B14F-4D97-AF65-F5344CB8AC3E}">
        <p14:creationId xmlns:p14="http://schemas.microsoft.com/office/powerpoint/2010/main" val="153256280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5154216" cy="789832"/>
          </a:xfrm>
        </p:spPr>
        <p:txBody>
          <a:bodyPr/>
          <a:lstStyle/>
          <a:p>
            <a:r>
              <a:rPr lang="en-US" dirty="0" smtClean="0"/>
              <a:t>Post – Award Requirements</a:t>
            </a:r>
            <a:endParaRPr lang="en-US" dirty="0"/>
          </a:p>
        </p:txBody>
      </p:sp>
      <p:sp>
        <p:nvSpPr>
          <p:cNvPr id="3" name="Content Placeholder 2"/>
          <p:cNvSpPr>
            <a:spLocks noGrp="1"/>
          </p:cNvSpPr>
          <p:nvPr>
            <p:ph idx="1"/>
          </p:nvPr>
        </p:nvSpPr>
        <p:spPr>
          <a:xfrm>
            <a:off x="457201" y="1600200"/>
            <a:ext cx="8305800" cy="4648200"/>
          </a:xfrm>
        </p:spPr>
        <p:txBody>
          <a:bodyPr>
            <a:noAutofit/>
          </a:bodyPr>
          <a:lstStyle/>
          <a:p>
            <a:pPr marL="0" indent="0">
              <a:buNone/>
            </a:pPr>
            <a:r>
              <a:rPr lang="en-US" sz="2800" dirty="0" smtClean="0"/>
              <a:t>Sections 200.300 through 200.309 provides standards for Financial and Program Management.  This includes a financial management system that includes identification of all federal awards and accurate, current and complete disclosure of the financial results of each Federal award</a:t>
            </a:r>
            <a:r>
              <a:rPr lang="en-US" sz="2800" dirty="0"/>
              <a:t> </a:t>
            </a:r>
            <a:r>
              <a:rPr lang="en-US" sz="2800" dirty="0" smtClean="0"/>
              <a:t> (200.302).  There is also a directive to funding agencies to relate financial data to performance requirements of the federal award (200.301) </a:t>
            </a:r>
            <a:endParaRPr lang="en-US" sz="2800" dirty="0"/>
          </a:p>
        </p:txBody>
      </p:sp>
    </p:spTree>
    <p:extLst>
      <p:ext uri="{BB962C8B-B14F-4D97-AF65-F5344CB8AC3E}">
        <p14:creationId xmlns:p14="http://schemas.microsoft.com/office/powerpoint/2010/main" val="1882795443"/>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3554016" cy="789832"/>
          </a:xfrm>
        </p:spPr>
        <p:txBody>
          <a:bodyPr/>
          <a:lstStyle/>
          <a:p>
            <a:r>
              <a:rPr lang="en-US" dirty="0" smtClean="0"/>
              <a:t>Internal Controls</a:t>
            </a:r>
            <a:endParaRPr lang="en-US" dirty="0"/>
          </a:p>
        </p:txBody>
      </p:sp>
      <p:sp>
        <p:nvSpPr>
          <p:cNvPr id="3" name="Content Placeholder 2"/>
          <p:cNvSpPr>
            <a:spLocks noGrp="1"/>
          </p:cNvSpPr>
          <p:nvPr>
            <p:ph idx="1"/>
          </p:nvPr>
        </p:nvSpPr>
        <p:spPr>
          <a:xfrm>
            <a:off x="609600" y="1600200"/>
            <a:ext cx="8005763" cy="4648200"/>
          </a:xfrm>
        </p:spPr>
        <p:txBody>
          <a:bodyPr>
            <a:normAutofit/>
          </a:bodyPr>
          <a:lstStyle/>
          <a:p>
            <a:pPr marL="0" indent="0">
              <a:buNone/>
            </a:pPr>
            <a:r>
              <a:rPr lang="en-US" sz="2800" dirty="0" smtClean="0"/>
              <a:t>Section 200.303 requires federal award recipients to:  </a:t>
            </a:r>
            <a:r>
              <a:rPr lang="en-US" sz="2800" dirty="0"/>
              <a:t>Take reasonable measures </a:t>
            </a:r>
            <a:r>
              <a:rPr lang="en-US" sz="2800" dirty="0" smtClean="0"/>
              <a:t>to safeguard </a:t>
            </a:r>
            <a:r>
              <a:rPr lang="en-US" sz="2800" dirty="0"/>
              <a:t>protected </a:t>
            </a:r>
            <a:r>
              <a:rPr lang="en-US" sz="2800" dirty="0" smtClean="0"/>
              <a:t>personally identifiable </a:t>
            </a:r>
            <a:r>
              <a:rPr lang="en-US" sz="2800" dirty="0"/>
              <a:t>information and </a:t>
            </a:r>
            <a:r>
              <a:rPr lang="en-US" sz="2800" dirty="0" smtClean="0"/>
              <a:t>other information </a:t>
            </a:r>
            <a:r>
              <a:rPr lang="en-US" sz="2800" dirty="0"/>
              <a:t>the Federal </a:t>
            </a:r>
            <a:r>
              <a:rPr lang="en-US" sz="2800" dirty="0" smtClean="0"/>
              <a:t>awarding agency </a:t>
            </a:r>
            <a:r>
              <a:rPr lang="en-US" sz="2800" dirty="0"/>
              <a:t>or pass-through entity </a:t>
            </a:r>
            <a:r>
              <a:rPr lang="en-US" sz="2800" dirty="0" smtClean="0"/>
              <a:t>designates as </a:t>
            </a:r>
            <a:r>
              <a:rPr lang="en-US" sz="2800" dirty="0"/>
              <a:t>sensitive or the non-Federal </a:t>
            </a:r>
            <a:r>
              <a:rPr lang="en-US" sz="2800" dirty="0" smtClean="0"/>
              <a:t>entity considers </a:t>
            </a:r>
            <a:r>
              <a:rPr lang="en-US" sz="2800" dirty="0"/>
              <a:t>sensitive consistent </a:t>
            </a:r>
            <a:r>
              <a:rPr lang="en-US" sz="2800" dirty="0" smtClean="0"/>
              <a:t>with applicable </a:t>
            </a:r>
            <a:r>
              <a:rPr lang="en-US" sz="2800" dirty="0"/>
              <a:t>Federal, state and local </a:t>
            </a:r>
            <a:r>
              <a:rPr lang="en-US" sz="2800" dirty="0" smtClean="0"/>
              <a:t>laws regarding </a:t>
            </a:r>
            <a:r>
              <a:rPr lang="en-US" sz="2800" dirty="0"/>
              <a:t>privacy and obligations </a:t>
            </a:r>
            <a:r>
              <a:rPr lang="en-US" sz="2800" dirty="0" smtClean="0"/>
              <a:t>of confidentiality</a:t>
            </a:r>
            <a:r>
              <a:rPr lang="en-US" sz="2800" dirty="0"/>
              <a:t>.</a:t>
            </a:r>
          </a:p>
        </p:txBody>
      </p:sp>
    </p:spTree>
    <p:extLst>
      <p:ext uri="{BB962C8B-B14F-4D97-AF65-F5344CB8AC3E}">
        <p14:creationId xmlns:p14="http://schemas.microsoft.com/office/powerpoint/2010/main" val="1724736444"/>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2106216" cy="789832"/>
          </a:xfrm>
        </p:spPr>
        <p:txBody>
          <a:bodyPr/>
          <a:lstStyle/>
          <a:p>
            <a:r>
              <a:rPr lang="en-US" dirty="0" smtClean="0"/>
              <a:t>Payment</a:t>
            </a:r>
            <a:endParaRPr lang="en-US" dirty="0"/>
          </a:p>
        </p:txBody>
      </p:sp>
      <p:sp>
        <p:nvSpPr>
          <p:cNvPr id="3" name="Content Placeholder 2"/>
          <p:cNvSpPr>
            <a:spLocks noGrp="1"/>
          </p:cNvSpPr>
          <p:nvPr>
            <p:ph idx="1"/>
          </p:nvPr>
        </p:nvSpPr>
        <p:spPr>
          <a:xfrm>
            <a:off x="381001" y="1371600"/>
            <a:ext cx="8305800" cy="4876800"/>
          </a:xfrm>
        </p:spPr>
        <p:txBody>
          <a:bodyPr>
            <a:normAutofit fontScale="92500" lnSpcReduction="10000"/>
          </a:bodyPr>
          <a:lstStyle/>
          <a:p>
            <a:pPr marL="0" indent="0">
              <a:buNone/>
            </a:pPr>
            <a:r>
              <a:rPr lang="en-US" sz="2800" dirty="0" smtClean="0"/>
              <a:t>Section 200.305 has changed the amount of administrative expense that can be taken from interest earned on federal advances.  Interest in excess of $500 per year must be remitted annually to:</a:t>
            </a:r>
          </a:p>
          <a:p>
            <a:pPr marL="0" indent="0">
              <a:buNone/>
            </a:pPr>
            <a:endParaRPr lang="en-US" sz="2800" dirty="0" smtClean="0"/>
          </a:p>
          <a:p>
            <a:pPr marL="0" indent="0">
              <a:buNone/>
            </a:pPr>
            <a:r>
              <a:rPr lang="en-US" sz="2800" dirty="0" smtClean="0"/>
              <a:t>Department of Health and Human Services</a:t>
            </a:r>
          </a:p>
          <a:p>
            <a:pPr marL="0" indent="0">
              <a:buNone/>
            </a:pPr>
            <a:r>
              <a:rPr lang="en-US" sz="2800" dirty="0" smtClean="0"/>
              <a:t>Payment Management System</a:t>
            </a:r>
          </a:p>
          <a:p>
            <a:pPr marL="0" indent="0">
              <a:buNone/>
            </a:pPr>
            <a:r>
              <a:rPr lang="en-US" sz="2800" dirty="0" smtClean="0"/>
              <a:t>Rockville, MD 20852</a:t>
            </a:r>
          </a:p>
          <a:p>
            <a:pPr marL="0" indent="0">
              <a:buNone/>
            </a:pPr>
            <a:r>
              <a:rPr lang="en-US" sz="2800" dirty="0" smtClean="0"/>
              <a:t> </a:t>
            </a:r>
          </a:p>
          <a:p>
            <a:pPr marL="0" indent="0">
              <a:buNone/>
            </a:pPr>
            <a:r>
              <a:rPr lang="en-US" sz="2800" dirty="0" smtClean="0"/>
              <a:t>This process is managed by Research Accounting</a:t>
            </a:r>
            <a:endParaRPr lang="en-US" sz="2800" dirty="0"/>
          </a:p>
        </p:txBody>
      </p:sp>
    </p:spTree>
    <p:extLst>
      <p:ext uri="{BB962C8B-B14F-4D97-AF65-F5344CB8AC3E}">
        <p14:creationId xmlns:p14="http://schemas.microsoft.com/office/powerpoint/2010/main" val="4018694156"/>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3706416" cy="789832"/>
          </a:xfrm>
        </p:spPr>
        <p:txBody>
          <a:bodyPr/>
          <a:lstStyle/>
          <a:p>
            <a:r>
              <a:rPr lang="en-US" dirty="0" smtClean="0"/>
              <a:t>Cost Sharing or Matching</a:t>
            </a:r>
            <a:endParaRPr lang="en-US" dirty="0"/>
          </a:p>
        </p:txBody>
      </p:sp>
      <p:sp>
        <p:nvSpPr>
          <p:cNvPr id="3" name="Content Placeholder 2"/>
          <p:cNvSpPr>
            <a:spLocks noGrp="1"/>
          </p:cNvSpPr>
          <p:nvPr>
            <p:ph idx="1"/>
          </p:nvPr>
        </p:nvSpPr>
        <p:spPr>
          <a:xfrm>
            <a:off x="484585" y="2052638"/>
            <a:ext cx="8507016" cy="4195762"/>
          </a:xfrm>
        </p:spPr>
        <p:txBody>
          <a:bodyPr/>
          <a:lstStyle/>
          <a:p>
            <a:pPr marL="0" indent="0">
              <a:buNone/>
            </a:pPr>
            <a:r>
              <a:rPr lang="en-US" sz="2800" dirty="0" smtClean="0"/>
              <a:t> Section 200.306 - Voluntary committed cost sharing cannot be used as a factor during the merit review of applications or proposals, but may be considered if it is both in accordance with Federal awarding agency regulations and specified in a notice of funding opportunity.  Criteria for considering voluntary committed cost sharing must be explicitly described in the notice of funding opportunity. </a:t>
            </a:r>
            <a:endParaRPr lang="en-US" sz="2800" dirty="0"/>
          </a:p>
        </p:txBody>
      </p:sp>
    </p:spTree>
    <p:extLst>
      <p:ext uri="{BB962C8B-B14F-4D97-AF65-F5344CB8AC3E}">
        <p14:creationId xmlns:p14="http://schemas.microsoft.com/office/powerpoint/2010/main" val="1964178243"/>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4011216" cy="789832"/>
          </a:xfrm>
        </p:spPr>
        <p:txBody>
          <a:bodyPr/>
          <a:lstStyle/>
          <a:p>
            <a:r>
              <a:rPr lang="en-US" dirty="0" smtClean="0"/>
              <a:t>Program Income</a:t>
            </a:r>
            <a:endParaRPr lang="en-US" dirty="0"/>
          </a:p>
        </p:txBody>
      </p:sp>
      <p:sp>
        <p:nvSpPr>
          <p:cNvPr id="3" name="Content Placeholder 2"/>
          <p:cNvSpPr>
            <a:spLocks noGrp="1"/>
          </p:cNvSpPr>
          <p:nvPr>
            <p:ph idx="1"/>
          </p:nvPr>
        </p:nvSpPr>
        <p:spPr>
          <a:xfrm>
            <a:off x="304801" y="2052638"/>
            <a:ext cx="8458200" cy="4195762"/>
          </a:xfrm>
        </p:spPr>
        <p:txBody>
          <a:bodyPr>
            <a:noAutofit/>
          </a:bodyPr>
          <a:lstStyle/>
          <a:p>
            <a:pPr marL="0" indent="0">
              <a:buNone/>
            </a:pPr>
            <a:r>
              <a:rPr lang="en-US" sz="2400" dirty="0" smtClean="0"/>
              <a:t>Section 200.307 – For Federal awards made to IHEs and nonprofit research institutions, if the awarding agency does not specify how program income is to be used, paragraph (e) (2) of this section must apply:  (e)(2) Addition.  With prior approval of the Federal awarding agency, program income may be added to the Federal award by the Federal agency and the non-federal entity.  The program income must be used for the purposes and conditions of the Federal award.  Note that the definition of program income in section 200.80 includes “license fees and royalties on patents and copyrights”  </a:t>
            </a:r>
            <a:endParaRPr lang="en-US" sz="2400" dirty="0"/>
          </a:p>
        </p:txBody>
      </p:sp>
    </p:spTree>
    <p:extLst>
      <p:ext uri="{BB962C8B-B14F-4D97-AF65-F5344CB8AC3E}">
        <p14:creationId xmlns:p14="http://schemas.microsoft.com/office/powerpoint/2010/main" val="4257740202"/>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4419600" cy="789832"/>
          </a:xfrm>
        </p:spPr>
        <p:txBody>
          <a:bodyPr/>
          <a:lstStyle/>
          <a:p>
            <a:r>
              <a:rPr lang="en-US" dirty="0" smtClean="0"/>
              <a:t>Equipment Section 200.313</a:t>
            </a:r>
            <a:endParaRPr lang="en-US" dirty="0"/>
          </a:p>
        </p:txBody>
      </p:sp>
      <p:sp>
        <p:nvSpPr>
          <p:cNvPr id="3" name="Content Placeholder 2"/>
          <p:cNvSpPr>
            <a:spLocks noGrp="1"/>
          </p:cNvSpPr>
          <p:nvPr>
            <p:ph idx="1"/>
          </p:nvPr>
        </p:nvSpPr>
        <p:spPr>
          <a:xfrm>
            <a:off x="304800" y="1524000"/>
            <a:ext cx="8534399" cy="4953000"/>
          </a:xfrm>
        </p:spPr>
        <p:txBody>
          <a:bodyPr>
            <a:normAutofit fontScale="62500" lnSpcReduction="20000"/>
          </a:bodyPr>
          <a:lstStyle/>
          <a:p>
            <a:pPr marL="0" indent="0">
              <a:buNone/>
            </a:pPr>
            <a:r>
              <a:rPr lang="en-US" sz="3600" dirty="0" smtClean="0"/>
              <a:t>Title to equipment acquired under a Federal award will vest upon acquisition with the non-federal entity as a “conditional title”. Title generally vests subject to these conditions:</a:t>
            </a:r>
          </a:p>
          <a:p>
            <a:pPr>
              <a:buClr>
                <a:schemeClr val="tx2"/>
              </a:buClr>
              <a:buSzPct val="100000"/>
            </a:pPr>
            <a:r>
              <a:rPr lang="en-US" sz="3700" dirty="0"/>
              <a:t>Equipment to be used for the until funding ceases, or until property is no longer needed for project.</a:t>
            </a:r>
          </a:p>
          <a:p>
            <a:pPr>
              <a:buClr>
                <a:schemeClr val="tx2"/>
              </a:buClr>
              <a:buSzPct val="100000"/>
            </a:pPr>
            <a:r>
              <a:rPr lang="en-US" sz="3700" dirty="0"/>
              <a:t>Property cannot be encumbered without approval of Federal awarding agency.</a:t>
            </a:r>
          </a:p>
          <a:p>
            <a:pPr>
              <a:buClr>
                <a:schemeClr val="tx2"/>
              </a:buClr>
              <a:buSzPct val="100000"/>
            </a:pPr>
            <a:r>
              <a:rPr lang="en-US" sz="3700" dirty="0"/>
              <a:t>It should be used for the program as long as needed, whether or not the program continues to be supported by the award.  When no longer needed for the original program it may be used in other activities supported by the Federal awarding agency (first priority), then other Federal awarding agencies.</a:t>
            </a:r>
          </a:p>
          <a:p>
            <a:pPr marL="514350" indent="-514350">
              <a:buAutoNum type="arabicParenBoth"/>
            </a:pPr>
            <a:endParaRPr lang="en-US" sz="2800" dirty="0"/>
          </a:p>
        </p:txBody>
      </p:sp>
    </p:spTree>
    <p:extLst>
      <p:ext uri="{BB962C8B-B14F-4D97-AF65-F5344CB8AC3E}">
        <p14:creationId xmlns:p14="http://schemas.microsoft.com/office/powerpoint/2010/main" val="2128356829"/>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5763816" cy="789832"/>
          </a:xfrm>
        </p:spPr>
        <p:txBody>
          <a:bodyPr>
            <a:normAutofit fontScale="90000"/>
          </a:bodyPr>
          <a:lstStyle/>
          <a:p>
            <a:r>
              <a:rPr lang="en-US" dirty="0" smtClean="0"/>
              <a:t>Equipment, Section 200.313 (continued)</a:t>
            </a:r>
            <a:endParaRPr lang="en-US" dirty="0"/>
          </a:p>
        </p:txBody>
      </p:sp>
      <p:sp>
        <p:nvSpPr>
          <p:cNvPr id="3" name="Content Placeholder 2"/>
          <p:cNvSpPr>
            <a:spLocks noGrp="1"/>
          </p:cNvSpPr>
          <p:nvPr>
            <p:ph idx="1"/>
          </p:nvPr>
        </p:nvSpPr>
        <p:spPr>
          <a:xfrm>
            <a:off x="457201" y="1524000"/>
            <a:ext cx="8229600" cy="4800600"/>
          </a:xfrm>
        </p:spPr>
        <p:txBody>
          <a:bodyPr>
            <a:normAutofit fontScale="92500" lnSpcReduction="10000"/>
          </a:bodyPr>
          <a:lstStyle/>
          <a:p>
            <a:pPr marL="0" indent="0">
              <a:buNone/>
            </a:pPr>
            <a:r>
              <a:rPr lang="en-US" sz="2800" dirty="0" smtClean="0"/>
              <a:t>When acquiring replacement equipment the non-Federal entity may use the equipment to be replaced as a trade-in or sell the property and use the proceeds to offset the cost of the replacement property.</a:t>
            </a:r>
          </a:p>
          <a:p>
            <a:pPr marL="0" indent="0">
              <a:buNone/>
            </a:pPr>
            <a:endParaRPr lang="en-US" sz="2800" dirty="0"/>
          </a:p>
          <a:p>
            <a:pPr marL="0" indent="0">
              <a:buNone/>
            </a:pPr>
            <a:r>
              <a:rPr lang="en-US" sz="2800" dirty="0" smtClean="0"/>
              <a:t>Property records must be maintained that includes a description of the property, serial number, source of funding, who holds title, acquisition date, cost , location and condition of the equipment as well as any ultimate disposition data including date of disposal and sales price.</a:t>
            </a:r>
            <a:endParaRPr lang="en-US" sz="2800" dirty="0"/>
          </a:p>
        </p:txBody>
      </p:sp>
    </p:spTree>
    <p:extLst>
      <p:ext uri="{BB962C8B-B14F-4D97-AF65-F5344CB8AC3E}">
        <p14:creationId xmlns:p14="http://schemas.microsoft.com/office/powerpoint/2010/main" val="4218496368"/>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5334000" cy="789832"/>
          </a:xfrm>
        </p:spPr>
        <p:txBody>
          <a:bodyPr>
            <a:noAutofit/>
          </a:bodyPr>
          <a:lstStyle/>
          <a:p>
            <a:r>
              <a:rPr lang="en-US" sz="2400" dirty="0" smtClean="0"/>
              <a:t>Equipment Disposition Section 200.313 (Continued)</a:t>
            </a:r>
            <a:endParaRPr lang="en-US" sz="2400" dirty="0"/>
          </a:p>
        </p:txBody>
      </p:sp>
      <p:sp>
        <p:nvSpPr>
          <p:cNvPr id="3" name="Content Placeholder 2"/>
          <p:cNvSpPr>
            <a:spLocks noGrp="1"/>
          </p:cNvSpPr>
          <p:nvPr>
            <p:ph idx="1"/>
          </p:nvPr>
        </p:nvSpPr>
        <p:spPr>
          <a:xfrm>
            <a:off x="457200" y="1600200"/>
            <a:ext cx="8382000" cy="4648200"/>
          </a:xfrm>
        </p:spPr>
        <p:txBody>
          <a:bodyPr>
            <a:normAutofit fontScale="92500" lnSpcReduction="10000"/>
          </a:bodyPr>
          <a:lstStyle/>
          <a:p>
            <a:pPr marL="0" indent="0">
              <a:buNone/>
            </a:pPr>
            <a:r>
              <a:rPr lang="en-US" sz="2000" dirty="0" smtClean="0"/>
              <a:t>Disposition of equipment where title remains with the Federal government will be made in accordance with Federal awarding agency disposition instructions:</a:t>
            </a:r>
          </a:p>
          <a:p>
            <a:pPr>
              <a:buClr>
                <a:schemeClr val="tx2"/>
              </a:buClr>
              <a:buSzPct val="100000"/>
            </a:pPr>
            <a:r>
              <a:rPr lang="en-US" sz="2000" dirty="0" smtClean="0"/>
              <a:t>Items with a current per unit FMV of $5,000 or less may be retained, sold or otherwise disposed of with no further obligation to the Federal awarding agency.</a:t>
            </a:r>
          </a:p>
          <a:p>
            <a:pPr>
              <a:buClr>
                <a:schemeClr val="tx2"/>
              </a:buClr>
              <a:buSzPct val="100000"/>
            </a:pPr>
            <a:r>
              <a:rPr lang="en-US" sz="2000" dirty="0" smtClean="0"/>
              <a:t>If the Federal awarding agency fails to provide requested disposition instructions within 120 days, items with a FMV in excess of $5,000 may be retained by the non-Federal entity or sold.  The Federal awarding agency is entitled to an amount calculated by multiplying the current market value or proceeds from the sale by the Federal awarding agency’s % of participation in the cost of the original purchase.  When sold the Federal awarding agency may permit the non-Federal entity to deduct and retain from the federal share $500 or 10% of the proceeds, whichever is less for its selling and handling expenses.</a:t>
            </a:r>
          </a:p>
          <a:p>
            <a:pPr marL="514350" indent="-514350">
              <a:buAutoNum type="arabicParenBoth"/>
            </a:pPr>
            <a:endParaRPr lang="en-US" sz="2400" dirty="0"/>
          </a:p>
        </p:txBody>
      </p:sp>
    </p:spTree>
    <p:extLst>
      <p:ext uri="{BB962C8B-B14F-4D97-AF65-F5344CB8AC3E}">
        <p14:creationId xmlns:p14="http://schemas.microsoft.com/office/powerpoint/2010/main" val="1509529063"/>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053542" cy="789832"/>
          </a:xfrm>
        </p:spPr>
        <p:txBody>
          <a:bodyPr/>
          <a:lstStyle/>
          <a:p>
            <a:r>
              <a:rPr lang="en-US" dirty="0" smtClean="0"/>
              <a:t>Supplies Section 200.314</a:t>
            </a:r>
            <a:endParaRPr lang="en-US" dirty="0"/>
          </a:p>
        </p:txBody>
      </p:sp>
      <p:sp>
        <p:nvSpPr>
          <p:cNvPr id="3" name="Content Placeholder 2"/>
          <p:cNvSpPr>
            <a:spLocks noGrp="1"/>
          </p:cNvSpPr>
          <p:nvPr>
            <p:ph idx="1"/>
          </p:nvPr>
        </p:nvSpPr>
        <p:spPr>
          <a:xfrm>
            <a:off x="533401" y="1524000"/>
            <a:ext cx="8001000" cy="4724400"/>
          </a:xfrm>
        </p:spPr>
        <p:txBody>
          <a:bodyPr>
            <a:normAutofit/>
          </a:bodyPr>
          <a:lstStyle/>
          <a:p>
            <a:pPr marL="0" indent="0">
              <a:buNone/>
            </a:pPr>
            <a:r>
              <a:rPr lang="en-US" sz="2600" dirty="0" smtClean="0"/>
              <a:t>Title to supplies will vest in the non-Federal entity upon acquisition.  If there is a residual inventory of unused supplies exceeding $5,000 in total at the end of the project, and the supplies are not needed for another Federal award, the non-Federal entity must retain the supplies for use in other activities or sell them, but must, in either case, compensate the Federal government for its share of the cost of the supplies.  The amount of compensation must be computed in the same manner as for equipment.</a:t>
            </a:r>
            <a:endParaRPr lang="en-US" sz="2600" dirty="0"/>
          </a:p>
        </p:txBody>
      </p:sp>
    </p:spTree>
    <p:extLst>
      <p:ext uri="{BB962C8B-B14F-4D97-AF65-F5344CB8AC3E}">
        <p14:creationId xmlns:p14="http://schemas.microsoft.com/office/powerpoint/2010/main" val="173418011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724400" cy="789832"/>
          </a:xfrm>
        </p:spPr>
        <p:txBody>
          <a:bodyPr/>
          <a:lstStyle/>
          <a:p>
            <a:r>
              <a:rPr lang="en-US" sz="3600" dirty="0" smtClean="0"/>
              <a:t>What is the Uniform Guidance?</a:t>
            </a:r>
            <a:endParaRPr lang="en-US" sz="3600" dirty="0"/>
          </a:p>
        </p:txBody>
      </p:sp>
      <p:sp>
        <p:nvSpPr>
          <p:cNvPr id="3" name="Content Placeholder 2"/>
          <p:cNvSpPr>
            <a:spLocks noGrp="1"/>
          </p:cNvSpPr>
          <p:nvPr>
            <p:ph idx="1"/>
          </p:nvPr>
        </p:nvSpPr>
        <p:spPr>
          <a:xfrm>
            <a:off x="457200" y="1600200"/>
            <a:ext cx="8382000" cy="4876800"/>
          </a:xfrm>
        </p:spPr>
        <p:txBody>
          <a:bodyPr>
            <a:normAutofit lnSpcReduction="10000"/>
          </a:bodyPr>
          <a:lstStyle/>
          <a:p>
            <a:pPr marL="0" indent="0">
              <a:buNone/>
            </a:pPr>
            <a:r>
              <a:rPr lang="en-US" sz="2400" dirty="0" smtClean="0"/>
              <a:t>The Office of Management and Budget (OMB), consolidated the federal government’s guidance on Uniform Administrative Requirements, Cost Principles, and Audit Requirements for Federal Awards,  The Uniform Guidance supersedes OMB Circulars A-21, A-87, A-122, A-89, A-102, A-110, A-133, and the guidance in Circular A-50 on Single Audit Act follow-up.</a:t>
            </a:r>
          </a:p>
          <a:p>
            <a:pPr marL="0" indent="0">
              <a:buNone/>
            </a:pPr>
            <a:endParaRPr lang="en-US" sz="2400" dirty="0"/>
          </a:p>
          <a:p>
            <a:pPr marL="0" indent="0">
              <a:buNone/>
            </a:pPr>
            <a:r>
              <a:rPr lang="en-US" sz="2400" dirty="0" smtClean="0"/>
              <a:t>The new guidance can be found in 2 CFR Chapter I and Chapter II, Part 200, et al.</a:t>
            </a:r>
          </a:p>
          <a:p>
            <a:pPr marL="0" indent="0">
              <a:buNone/>
            </a:pPr>
            <a:endParaRPr lang="en-US" sz="2400" dirty="0"/>
          </a:p>
          <a:p>
            <a:pPr marL="0" indent="0">
              <a:buNone/>
            </a:pPr>
            <a:r>
              <a:rPr lang="en-US" sz="2400" dirty="0" smtClean="0"/>
              <a:t>The new guidance became effective on 12/26/2014 (section 200.110).</a:t>
            </a:r>
            <a:endParaRPr lang="en-US" sz="2400" dirty="0"/>
          </a:p>
        </p:txBody>
      </p:sp>
    </p:spTree>
    <p:extLst>
      <p:ext uri="{BB962C8B-B14F-4D97-AF65-F5344CB8AC3E}">
        <p14:creationId xmlns:p14="http://schemas.microsoft.com/office/powerpoint/2010/main" val="794875916"/>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3477816" cy="789832"/>
          </a:xfrm>
        </p:spPr>
        <p:txBody>
          <a:bodyPr/>
          <a:lstStyle/>
          <a:p>
            <a:r>
              <a:rPr lang="en-US" dirty="0" smtClean="0"/>
              <a:t>Procurement</a:t>
            </a:r>
            <a:endParaRPr lang="en-US" dirty="0"/>
          </a:p>
        </p:txBody>
      </p:sp>
      <p:sp>
        <p:nvSpPr>
          <p:cNvPr id="3" name="Content Placeholder 2"/>
          <p:cNvSpPr>
            <a:spLocks noGrp="1"/>
          </p:cNvSpPr>
          <p:nvPr>
            <p:ph idx="1"/>
          </p:nvPr>
        </p:nvSpPr>
        <p:spPr>
          <a:xfrm>
            <a:off x="381000" y="1371600"/>
            <a:ext cx="8305799" cy="4953000"/>
          </a:xfrm>
        </p:spPr>
        <p:txBody>
          <a:bodyPr>
            <a:normAutofit/>
          </a:bodyPr>
          <a:lstStyle/>
          <a:p>
            <a:pPr marL="0" indent="0">
              <a:buNone/>
            </a:pPr>
            <a:r>
              <a:rPr lang="en-US" sz="2400" dirty="0" smtClean="0"/>
              <a:t>Section 200.318 requires non-Federal entity to maintain records sufficient to detail the history of procurement.  It also specifies that the non-Federal entity must avoid acquisition of unnecessary or duplicative items.</a:t>
            </a:r>
          </a:p>
          <a:p>
            <a:pPr marL="0" indent="0">
              <a:buNone/>
            </a:pPr>
            <a:r>
              <a:rPr lang="en-US" sz="2400" dirty="0" smtClean="0"/>
              <a:t>Section 200.319 </a:t>
            </a:r>
          </a:p>
          <a:p>
            <a:pPr>
              <a:buClr>
                <a:schemeClr val="tx2"/>
              </a:buClr>
              <a:buSzPct val="100000"/>
            </a:pPr>
            <a:r>
              <a:rPr lang="en-US" sz="1800" dirty="0"/>
              <a:t>Requires full and open competition </a:t>
            </a:r>
          </a:p>
          <a:p>
            <a:pPr>
              <a:buClr>
                <a:schemeClr val="tx2"/>
              </a:buClr>
              <a:buSzPct val="100000"/>
            </a:pPr>
            <a:r>
              <a:rPr lang="en-US" sz="1800" dirty="0"/>
              <a:t>Prohibits the use of statutorily or administratively imposed state or local geographical preferences</a:t>
            </a:r>
          </a:p>
          <a:p>
            <a:pPr>
              <a:buClr>
                <a:schemeClr val="tx2"/>
              </a:buClr>
              <a:buSzPct val="100000"/>
            </a:pPr>
            <a:r>
              <a:rPr lang="en-US" sz="1800" dirty="0"/>
              <a:t>Requires written procedures</a:t>
            </a:r>
          </a:p>
          <a:p>
            <a:pPr>
              <a:buClr>
                <a:schemeClr val="tx2"/>
              </a:buClr>
              <a:buSzPct val="100000"/>
            </a:pPr>
            <a:r>
              <a:rPr lang="en-US" sz="1800" dirty="0"/>
              <a:t>Recipients must ensure that all prequalified lists of vendors are current and include enough qualified sources to ensure maximum and open free competition.</a:t>
            </a:r>
          </a:p>
        </p:txBody>
      </p:sp>
    </p:spTree>
    <p:extLst>
      <p:ext uri="{BB962C8B-B14F-4D97-AF65-F5344CB8AC3E}">
        <p14:creationId xmlns:p14="http://schemas.microsoft.com/office/powerpoint/2010/main" val="3370345687"/>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4620816" cy="789832"/>
          </a:xfrm>
        </p:spPr>
        <p:txBody>
          <a:bodyPr/>
          <a:lstStyle/>
          <a:p>
            <a:r>
              <a:rPr lang="en-US" dirty="0" smtClean="0"/>
              <a:t>Methods of Procurement</a:t>
            </a:r>
            <a:endParaRPr lang="en-US" dirty="0"/>
          </a:p>
        </p:txBody>
      </p:sp>
      <p:sp>
        <p:nvSpPr>
          <p:cNvPr id="3" name="Content Placeholder 2"/>
          <p:cNvSpPr>
            <a:spLocks noGrp="1"/>
          </p:cNvSpPr>
          <p:nvPr>
            <p:ph idx="1"/>
          </p:nvPr>
        </p:nvSpPr>
        <p:spPr>
          <a:xfrm>
            <a:off x="304800" y="1524000"/>
            <a:ext cx="8458200" cy="4953000"/>
          </a:xfrm>
        </p:spPr>
        <p:txBody>
          <a:bodyPr>
            <a:noAutofit/>
          </a:bodyPr>
          <a:lstStyle/>
          <a:p>
            <a:pPr marL="0" indent="0">
              <a:buNone/>
            </a:pPr>
            <a:r>
              <a:rPr lang="en-US" sz="2000" dirty="0" smtClean="0"/>
              <a:t>Section 200.320 elaborates on procurement methods defined in the definitions section.</a:t>
            </a:r>
          </a:p>
          <a:p>
            <a:pPr>
              <a:lnSpc>
                <a:spcPct val="90000"/>
              </a:lnSpc>
              <a:buClr>
                <a:schemeClr val="tx2"/>
              </a:buClr>
              <a:buSzPct val="100000"/>
            </a:pPr>
            <a:r>
              <a:rPr lang="en-US" sz="2000" dirty="0"/>
              <a:t>Micro-purchase (200.67)  $3,000 or less – does not require competitive quotations so long as price is reasonable</a:t>
            </a:r>
          </a:p>
          <a:p>
            <a:pPr>
              <a:lnSpc>
                <a:spcPct val="90000"/>
              </a:lnSpc>
              <a:buClr>
                <a:schemeClr val="tx2"/>
              </a:buClr>
              <a:buSzPct val="100000"/>
            </a:pPr>
            <a:r>
              <a:rPr lang="en-US" sz="2000" dirty="0"/>
              <a:t>Simplified Acquisition Threshold (200.88) $3,000 - $150,000 – requires price or rate quotations from an adequate number of qualified sources. (Controversial and delayed implementation)</a:t>
            </a:r>
          </a:p>
          <a:p>
            <a:pPr>
              <a:lnSpc>
                <a:spcPct val="90000"/>
              </a:lnSpc>
              <a:buClr>
                <a:schemeClr val="tx2"/>
              </a:buClr>
              <a:buSzPct val="100000"/>
            </a:pPr>
            <a:r>
              <a:rPr lang="en-US" sz="2000" dirty="0"/>
              <a:t>Purchases over $150,000 may use the Competitive Proposal or Sealed Bids method.</a:t>
            </a:r>
          </a:p>
          <a:p>
            <a:pPr>
              <a:lnSpc>
                <a:spcPct val="90000"/>
              </a:lnSpc>
              <a:buClr>
                <a:schemeClr val="tx2"/>
              </a:buClr>
              <a:buSzPct val="100000"/>
            </a:pPr>
            <a:r>
              <a:rPr lang="en-US" sz="2000" dirty="0"/>
              <a:t>Noncompetitive proposals from only one source may be used only when the item is only available from a single source, or public exigency or emergency will not permit delay, or express authorization from Federal awarding agency.</a:t>
            </a:r>
          </a:p>
        </p:txBody>
      </p:sp>
    </p:spTree>
    <p:extLst>
      <p:ext uri="{BB962C8B-B14F-4D97-AF65-F5344CB8AC3E}">
        <p14:creationId xmlns:p14="http://schemas.microsoft.com/office/powerpoint/2010/main" val="3509084315"/>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29" y="304800"/>
            <a:ext cx="4947471" cy="909638"/>
          </a:xfrm>
        </p:spPr>
        <p:txBody>
          <a:bodyPr>
            <a:noAutofit/>
          </a:bodyPr>
          <a:lstStyle/>
          <a:p>
            <a:r>
              <a:rPr lang="en-US" sz="2400" dirty="0" smtClean="0"/>
              <a:t>Contracting with small and minority businesses, women’s business enterprises, and labor surplus area firms</a:t>
            </a:r>
            <a:endParaRPr lang="en-US" sz="2400" dirty="0"/>
          </a:p>
        </p:txBody>
      </p:sp>
      <p:sp>
        <p:nvSpPr>
          <p:cNvPr id="3" name="Content Placeholder 2"/>
          <p:cNvSpPr>
            <a:spLocks noGrp="1"/>
          </p:cNvSpPr>
          <p:nvPr>
            <p:ph idx="1"/>
          </p:nvPr>
        </p:nvSpPr>
        <p:spPr>
          <a:xfrm>
            <a:off x="157930" y="1905000"/>
            <a:ext cx="8833670" cy="4495800"/>
          </a:xfrm>
        </p:spPr>
        <p:txBody>
          <a:bodyPr>
            <a:normAutofit fontScale="77500" lnSpcReduction="20000"/>
          </a:bodyPr>
          <a:lstStyle/>
          <a:p>
            <a:pPr marL="0" indent="0">
              <a:buNone/>
            </a:pPr>
            <a:r>
              <a:rPr lang="en-US" sz="2300" dirty="0" smtClean="0"/>
              <a:t>Section 200.321 requires affirmative steps to assure MBE/WBE and labor surplus firms are used when possible.  Affirmative steps must include:</a:t>
            </a:r>
          </a:p>
          <a:p>
            <a:pPr>
              <a:lnSpc>
                <a:spcPct val="110000"/>
              </a:lnSpc>
              <a:buClr>
                <a:schemeClr val="tx2"/>
              </a:buClr>
              <a:buSzPct val="100000"/>
            </a:pPr>
            <a:r>
              <a:rPr lang="en-US" sz="2300" dirty="0"/>
              <a:t>Placing qualified small and  MBE/WBEs on solicitation lists.</a:t>
            </a:r>
          </a:p>
          <a:p>
            <a:pPr>
              <a:lnSpc>
                <a:spcPct val="110000"/>
              </a:lnSpc>
              <a:buClr>
                <a:schemeClr val="tx2"/>
              </a:buClr>
              <a:buSzPct val="100000"/>
            </a:pPr>
            <a:r>
              <a:rPr lang="en-US" sz="2300" dirty="0"/>
              <a:t>Assuring that small and MBE/WBE are solicited when they are potential sources.</a:t>
            </a:r>
          </a:p>
          <a:p>
            <a:pPr>
              <a:lnSpc>
                <a:spcPct val="110000"/>
              </a:lnSpc>
              <a:buClr>
                <a:schemeClr val="tx2"/>
              </a:buClr>
              <a:buSzPct val="100000"/>
            </a:pPr>
            <a:r>
              <a:rPr lang="en-US" sz="2300" dirty="0"/>
              <a:t>Dividing total requirements when economically feasible, into smaller tasks to permit maximum participation by small and MBE/WBE businesses.</a:t>
            </a:r>
          </a:p>
          <a:p>
            <a:pPr>
              <a:lnSpc>
                <a:spcPct val="110000"/>
              </a:lnSpc>
              <a:buClr>
                <a:schemeClr val="tx2"/>
              </a:buClr>
              <a:buSzPct val="100000"/>
            </a:pPr>
            <a:r>
              <a:rPr lang="en-US" sz="2300" dirty="0"/>
              <a:t>Establishing delivery schedules when the requirement permits which encourage participation by small and MBE/WBE businesses.</a:t>
            </a:r>
          </a:p>
          <a:p>
            <a:pPr>
              <a:lnSpc>
                <a:spcPct val="110000"/>
              </a:lnSpc>
              <a:buClr>
                <a:schemeClr val="tx2"/>
              </a:buClr>
              <a:buSzPct val="100000"/>
            </a:pPr>
            <a:r>
              <a:rPr lang="en-US" sz="2300" dirty="0"/>
              <a:t>Using the services and assistance, as appropriate, of such organizations as the Small Business Administration and the Minority Business Development Agency of the Dept. of Commerce.</a:t>
            </a:r>
          </a:p>
          <a:p>
            <a:pPr>
              <a:lnSpc>
                <a:spcPct val="110000"/>
              </a:lnSpc>
              <a:buClr>
                <a:schemeClr val="tx2"/>
              </a:buClr>
              <a:buSzPct val="100000"/>
            </a:pPr>
            <a:r>
              <a:rPr lang="en-US" sz="2300" dirty="0"/>
              <a:t>Requiring the prime contractor, if subcontracts are to be let, to take the affirmative steps listed in paragraphs (1) through (5) above.</a:t>
            </a:r>
          </a:p>
          <a:p>
            <a:pPr marL="0" indent="0">
              <a:buNone/>
            </a:pPr>
            <a:endParaRPr lang="en-US" sz="1800" dirty="0"/>
          </a:p>
        </p:txBody>
      </p:sp>
    </p:spTree>
    <p:extLst>
      <p:ext uri="{BB962C8B-B14F-4D97-AF65-F5344CB8AC3E}">
        <p14:creationId xmlns:p14="http://schemas.microsoft.com/office/powerpoint/2010/main" val="1758263613"/>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5562600" cy="561232"/>
          </a:xfrm>
        </p:spPr>
        <p:txBody>
          <a:bodyPr>
            <a:noAutofit/>
          </a:bodyPr>
          <a:lstStyle/>
          <a:p>
            <a:r>
              <a:rPr lang="en-US" sz="2800" dirty="0" smtClean="0"/>
              <a:t>Subrecipient and Contractor </a:t>
            </a:r>
            <a:r>
              <a:rPr lang="en-US" sz="2800" dirty="0"/>
              <a:t>Determinations Section 200.330</a:t>
            </a:r>
            <a:br>
              <a:rPr lang="en-US" sz="2800" dirty="0"/>
            </a:br>
            <a:endParaRPr lang="en-US" sz="2800" dirty="0"/>
          </a:p>
        </p:txBody>
      </p:sp>
      <p:sp>
        <p:nvSpPr>
          <p:cNvPr id="3" name="Content Placeholder 2"/>
          <p:cNvSpPr>
            <a:spLocks noGrp="1"/>
          </p:cNvSpPr>
          <p:nvPr>
            <p:ph idx="1"/>
          </p:nvPr>
        </p:nvSpPr>
        <p:spPr>
          <a:xfrm>
            <a:off x="457201" y="1295400"/>
            <a:ext cx="7848600" cy="5181600"/>
          </a:xfrm>
        </p:spPr>
        <p:txBody>
          <a:bodyPr>
            <a:noAutofit/>
          </a:bodyPr>
          <a:lstStyle/>
          <a:p>
            <a:pPr marL="0" indent="0">
              <a:buNone/>
            </a:pPr>
            <a:r>
              <a:rPr lang="en-US" sz="1400" u="sng" dirty="0" err="1" smtClean="0"/>
              <a:t>Subrecipient</a:t>
            </a:r>
            <a:r>
              <a:rPr lang="en-US" sz="1400" dirty="0" smtClean="0"/>
              <a:t>:</a:t>
            </a:r>
          </a:p>
          <a:p>
            <a:pPr>
              <a:lnSpc>
                <a:spcPct val="110000"/>
              </a:lnSpc>
              <a:buClr>
                <a:schemeClr val="tx2"/>
              </a:buClr>
              <a:buSzPct val="100000"/>
            </a:pPr>
            <a:r>
              <a:rPr lang="en-US" sz="1600" dirty="0"/>
              <a:t>Performance measured against federal award objectives</a:t>
            </a:r>
          </a:p>
          <a:p>
            <a:pPr>
              <a:lnSpc>
                <a:spcPct val="110000"/>
              </a:lnSpc>
              <a:buClr>
                <a:schemeClr val="tx2"/>
              </a:buClr>
              <a:buSzPct val="100000"/>
            </a:pPr>
            <a:r>
              <a:rPr lang="en-US" sz="1600" dirty="0"/>
              <a:t>Responsible for programmatic decisions</a:t>
            </a:r>
          </a:p>
          <a:p>
            <a:pPr>
              <a:lnSpc>
                <a:spcPct val="110000"/>
              </a:lnSpc>
              <a:buClr>
                <a:schemeClr val="tx2"/>
              </a:buClr>
              <a:buSzPct val="100000"/>
            </a:pPr>
            <a:r>
              <a:rPr lang="en-US" sz="1600" dirty="0"/>
              <a:t>Adherence to Federal program compliance requirements</a:t>
            </a:r>
          </a:p>
          <a:p>
            <a:pPr>
              <a:lnSpc>
                <a:spcPct val="110000"/>
              </a:lnSpc>
              <a:buClr>
                <a:schemeClr val="tx2"/>
              </a:buClr>
              <a:buSzPct val="100000"/>
            </a:pPr>
            <a:r>
              <a:rPr lang="en-US" sz="1600" dirty="0"/>
              <a:t>Uses federal funds to carry out a program of the organization, not to provide </a:t>
            </a:r>
            <a:r>
              <a:rPr lang="en-US" sz="1600" dirty="0" smtClean="0"/>
              <a:t>goods and </a:t>
            </a:r>
            <a:r>
              <a:rPr lang="en-US" sz="1600" dirty="0"/>
              <a:t>services</a:t>
            </a:r>
          </a:p>
          <a:p>
            <a:pPr>
              <a:lnSpc>
                <a:spcPct val="110000"/>
              </a:lnSpc>
              <a:buClr>
                <a:schemeClr val="tx2"/>
              </a:buClr>
              <a:buSzPct val="100000"/>
            </a:pPr>
            <a:r>
              <a:rPr lang="en-US" sz="1600" dirty="0"/>
              <a:t>May determine who is eligible to receive Federal financial assistance</a:t>
            </a:r>
          </a:p>
          <a:p>
            <a:endParaRPr lang="en-US" sz="1400" dirty="0" smtClean="0"/>
          </a:p>
          <a:p>
            <a:pPr marL="0" indent="0">
              <a:buNone/>
            </a:pPr>
            <a:r>
              <a:rPr lang="en-US" sz="1400" u="sng" dirty="0" smtClean="0"/>
              <a:t>Contractor</a:t>
            </a:r>
            <a:r>
              <a:rPr lang="en-US" sz="1400" dirty="0" smtClean="0"/>
              <a:t>:</a:t>
            </a:r>
          </a:p>
          <a:p>
            <a:pPr>
              <a:lnSpc>
                <a:spcPct val="110000"/>
              </a:lnSpc>
              <a:buClr>
                <a:schemeClr val="tx2"/>
              </a:buClr>
              <a:buSzPct val="100000"/>
            </a:pPr>
            <a:r>
              <a:rPr lang="en-US" sz="1600" dirty="0"/>
              <a:t>Provides goods or services and may provide similar goods or services to many              	different purchasers. </a:t>
            </a:r>
          </a:p>
          <a:p>
            <a:pPr>
              <a:lnSpc>
                <a:spcPct val="110000"/>
              </a:lnSpc>
              <a:buClr>
                <a:schemeClr val="tx2"/>
              </a:buClr>
              <a:buSzPct val="100000"/>
            </a:pPr>
            <a:r>
              <a:rPr lang="en-US" sz="1600" dirty="0"/>
              <a:t>Operates in a competitive environment</a:t>
            </a:r>
          </a:p>
          <a:p>
            <a:pPr>
              <a:lnSpc>
                <a:spcPct val="110000"/>
              </a:lnSpc>
              <a:buClr>
                <a:schemeClr val="tx2"/>
              </a:buClr>
              <a:buSzPct val="100000"/>
            </a:pPr>
            <a:r>
              <a:rPr lang="en-US" sz="1600" dirty="0"/>
              <a:t>Is not subject to compliance requirements of  Federal program</a:t>
            </a:r>
          </a:p>
          <a:p>
            <a:pPr marL="0" indent="0">
              <a:buNone/>
            </a:pPr>
            <a:endParaRPr lang="en-US" sz="1400" dirty="0"/>
          </a:p>
          <a:p>
            <a:pPr marL="0" indent="0">
              <a:buNone/>
            </a:pPr>
            <a:r>
              <a:rPr lang="en-US" sz="1400" b="1" dirty="0" smtClean="0"/>
              <a:t>Federal agencies may require specific support for determinations. </a:t>
            </a:r>
          </a:p>
          <a:p>
            <a:pPr marL="0" indent="0">
              <a:buNone/>
            </a:pPr>
            <a:endParaRPr lang="en-US" sz="1050" dirty="0"/>
          </a:p>
        </p:txBody>
      </p:sp>
    </p:spTree>
    <p:extLst>
      <p:ext uri="{BB962C8B-B14F-4D97-AF65-F5344CB8AC3E}">
        <p14:creationId xmlns:p14="http://schemas.microsoft.com/office/powerpoint/2010/main" val="994512191"/>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095" y="228600"/>
            <a:ext cx="4495800" cy="789832"/>
          </a:xfrm>
        </p:spPr>
        <p:txBody>
          <a:bodyPr>
            <a:normAutofit fontScale="90000"/>
          </a:bodyPr>
          <a:lstStyle/>
          <a:p>
            <a:r>
              <a:rPr lang="en-US" dirty="0" smtClean="0"/>
              <a:t>Requirements for pass-through entities</a:t>
            </a:r>
            <a:endParaRPr lang="en-US" dirty="0"/>
          </a:p>
        </p:txBody>
      </p:sp>
      <p:sp>
        <p:nvSpPr>
          <p:cNvPr id="3" name="Content Placeholder 2"/>
          <p:cNvSpPr>
            <a:spLocks noGrp="1"/>
          </p:cNvSpPr>
          <p:nvPr>
            <p:ph idx="1"/>
          </p:nvPr>
        </p:nvSpPr>
        <p:spPr>
          <a:xfrm>
            <a:off x="228600" y="1371600"/>
            <a:ext cx="8534400" cy="5181600"/>
          </a:xfrm>
        </p:spPr>
        <p:txBody>
          <a:bodyPr>
            <a:normAutofit fontScale="47500" lnSpcReduction="20000"/>
          </a:bodyPr>
          <a:lstStyle/>
          <a:p>
            <a:pPr marL="0" indent="0">
              <a:lnSpc>
                <a:spcPct val="120000"/>
              </a:lnSpc>
              <a:spcBef>
                <a:spcPts val="0"/>
              </a:spcBef>
              <a:buNone/>
            </a:pPr>
            <a:r>
              <a:rPr lang="en-US" sz="3400" dirty="0" smtClean="0"/>
              <a:t>Section 200.331 requires that all pass-through entities must:</a:t>
            </a:r>
          </a:p>
          <a:p>
            <a:pPr>
              <a:lnSpc>
                <a:spcPct val="110000"/>
              </a:lnSpc>
              <a:buClr>
                <a:schemeClr val="tx2"/>
              </a:buClr>
              <a:buSzPct val="100000"/>
            </a:pPr>
            <a:r>
              <a:rPr lang="en-US" sz="3400" dirty="0"/>
              <a:t>Ensure that every subaward is clearly identified to the subrecipient as a subaward and includes standard required information.  A list of the required information can be found in this section.</a:t>
            </a:r>
          </a:p>
          <a:p>
            <a:pPr>
              <a:lnSpc>
                <a:spcPct val="110000"/>
              </a:lnSpc>
              <a:buClr>
                <a:schemeClr val="tx2"/>
              </a:buClr>
              <a:buSzPct val="100000"/>
            </a:pPr>
            <a:r>
              <a:rPr lang="en-US" sz="3400" dirty="0"/>
              <a:t>Evaluate each subrecipient’s risk of noncompliance with Federal statutes, regulations, and the terms and conditions of the subaward for purposes of determining the appropriate subrecipient monitoring described in paragraph (e) of this section, which may include consideration of such factors </a:t>
            </a:r>
            <a:r>
              <a:rPr lang="en-US" sz="3400" dirty="0" smtClean="0"/>
              <a:t>as:</a:t>
            </a:r>
          </a:p>
          <a:p>
            <a:pPr marL="857250" lvl="1" indent="-514350">
              <a:lnSpc>
                <a:spcPct val="110000"/>
              </a:lnSpc>
              <a:buClr>
                <a:schemeClr val="tx2"/>
              </a:buClr>
              <a:buSzPct val="100000"/>
              <a:buFont typeface="+mj-lt"/>
              <a:buAutoNum type="arabicPeriod"/>
            </a:pPr>
            <a:r>
              <a:rPr lang="en-US" sz="3400" dirty="0" smtClean="0"/>
              <a:t>The </a:t>
            </a:r>
            <a:r>
              <a:rPr lang="en-US" sz="3400" dirty="0"/>
              <a:t>subrecipient’s prior experience with the same or similar </a:t>
            </a:r>
            <a:r>
              <a:rPr lang="en-US" sz="3400" dirty="0" err="1" smtClean="0"/>
              <a:t>subawards</a:t>
            </a:r>
            <a:endParaRPr lang="en-US" sz="3400" dirty="0" smtClean="0"/>
          </a:p>
          <a:p>
            <a:pPr marL="857250" lvl="1" indent="-514350">
              <a:lnSpc>
                <a:spcPct val="110000"/>
              </a:lnSpc>
              <a:buClr>
                <a:schemeClr val="tx2"/>
              </a:buClr>
              <a:buSzPct val="100000"/>
              <a:buFont typeface="+mj-lt"/>
              <a:buAutoNum type="arabicPeriod"/>
            </a:pPr>
            <a:r>
              <a:rPr lang="en-US" sz="3400" dirty="0" smtClean="0"/>
              <a:t>The </a:t>
            </a:r>
            <a:r>
              <a:rPr lang="en-US" sz="3400" dirty="0"/>
              <a:t>results of previous audits including whether or not the subrecipient receives a Single </a:t>
            </a:r>
            <a:r>
              <a:rPr lang="en-US" sz="3400" dirty="0" smtClean="0"/>
              <a:t>Audit </a:t>
            </a:r>
            <a:r>
              <a:rPr lang="en-US" sz="3400" dirty="0"/>
              <a:t>in </a:t>
            </a:r>
            <a:r>
              <a:rPr lang="en-US" sz="3400" dirty="0" smtClean="0"/>
              <a:t>	accordance </a:t>
            </a:r>
            <a:r>
              <a:rPr lang="en-US" sz="3400" dirty="0"/>
              <a:t>with subpart F </a:t>
            </a:r>
            <a:endParaRPr lang="en-US" sz="3400" dirty="0" smtClean="0"/>
          </a:p>
          <a:p>
            <a:pPr marL="857250" lvl="1" indent="-514350">
              <a:lnSpc>
                <a:spcPct val="110000"/>
              </a:lnSpc>
              <a:buClr>
                <a:schemeClr val="tx2"/>
              </a:buClr>
              <a:buSzPct val="100000"/>
              <a:buFont typeface="+mj-lt"/>
              <a:buAutoNum type="arabicPeriod"/>
            </a:pPr>
            <a:r>
              <a:rPr lang="en-US" sz="3400" dirty="0" smtClean="0"/>
              <a:t>Whether </a:t>
            </a:r>
            <a:r>
              <a:rPr lang="en-US" sz="3400" dirty="0"/>
              <a:t>the subrecipient has new personnel or new or substantially changed </a:t>
            </a:r>
            <a:r>
              <a:rPr lang="en-US" sz="3400" dirty="0" smtClean="0"/>
              <a:t>systems</a:t>
            </a:r>
            <a:endParaRPr lang="en-US" sz="3400" dirty="0"/>
          </a:p>
          <a:p>
            <a:pPr marL="857250" lvl="1" indent="-514350">
              <a:lnSpc>
                <a:spcPct val="110000"/>
              </a:lnSpc>
              <a:buClr>
                <a:schemeClr val="tx2"/>
              </a:buClr>
              <a:buSzPct val="100000"/>
              <a:buFont typeface="+mj-lt"/>
              <a:buAutoNum type="arabicPeriod"/>
            </a:pPr>
            <a:r>
              <a:rPr lang="en-US" sz="3400" dirty="0" smtClean="0"/>
              <a:t>The extent and results of Federal awarding agency monitoring (e.g., if the </a:t>
            </a:r>
            <a:r>
              <a:rPr lang="en-US" sz="3400" dirty="0" err="1" smtClean="0"/>
              <a:t>subrecipient</a:t>
            </a:r>
            <a:r>
              <a:rPr lang="en-US" sz="3400" dirty="0"/>
              <a:t> </a:t>
            </a:r>
            <a:r>
              <a:rPr lang="en-US" sz="3400" dirty="0" smtClean="0"/>
              <a:t>also receives Federal awards directly from a Federal awarding agency).</a:t>
            </a:r>
          </a:p>
          <a:p>
            <a:pPr>
              <a:lnSpc>
                <a:spcPct val="110000"/>
              </a:lnSpc>
              <a:buClr>
                <a:schemeClr val="tx2"/>
              </a:buClr>
              <a:buSzPct val="100000"/>
            </a:pPr>
            <a:r>
              <a:rPr lang="en-US" sz="3400" dirty="0" smtClean="0"/>
              <a:t>Consider </a:t>
            </a:r>
            <a:r>
              <a:rPr lang="en-US" sz="3400" dirty="0"/>
              <a:t>imposing specific subaward conditions upon a subrecipient if appropriate as </a:t>
            </a:r>
            <a:r>
              <a:rPr lang="en-US" sz="3400" dirty="0" smtClean="0"/>
              <a:t>described </a:t>
            </a:r>
            <a:r>
              <a:rPr lang="en-US" sz="3400" dirty="0"/>
              <a:t>in Section 200.207</a:t>
            </a:r>
          </a:p>
          <a:p>
            <a:pPr marL="0" indent="0">
              <a:buNone/>
            </a:pPr>
            <a:r>
              <a:rPr lang="en-US" sz="1900" dirty="0"/>
              <a:t> </a:t>
            </a:r>
            <a:r>
              <a:rPr lang="en-US" sz="1900" dirty="0" smtClean="0"/>
              <a:t>       </a:t>
            </a:r>
          </a:p>
          <a:p>
            <a:pPr marL="0" indent="0">
              <a:buNone/>
            </a:pPr>
            <a:endParaRPr lang="en-US" sz="1600" dirty="0"/>
          </a:p>
        </p:txBody>
      </p:sp>
    </p:spTree>
    <p:extLst>
      <p:ext uri="{BB962C8B-B14F-4D97-AF65-F5344CB8AC3E}">
        <p14:creationId xmlns:p14="http://schemas.microsoft.com/office/powerpoint/2010/main" val="1796948913"/>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3706416" cy="789832"/>
          </a:xfrm>
        </p:spPr>
        <p:txBody>
          <a:bodyPr>
            <a:normAutofit fontScale="90000"/>
          </a:bodyPr>
          <a:lstStyle/>
          <a:p>
            <a:r>
              <a:rPr lang="en-US" dirty="0" smtClean="0"/>
              <a:t>Requirements for pass-through entities (continued)</a:t>
            </a:r>
            <a:endParaRPr lang="en-US" dirty="0"/>
          </a:p>
        </p:txBody>
      </p:sp>
      <p:sp>
        <p:nvSpPr>
          <p:cNvPr id="3" name="Content Placeholder 2"/>
          <p:cNvSpPr>
            <a:spLocks noGrp="1"/>
          </p:cNvSpPr>
          <p:nvPr>
            <p:ph idx="1"/>
          </p:nvPr>
        </p:nvSpPr>
        <p:spPr>
          <a:xfrm>
            <a:off x="381001" y="1600200"/>
            <a:ext cx="8305800" cy="4876800"/>
          </a:xfrm>
        </p:spPr>
        <p:txBody>
          <a:bodyPr>
            <a:noAutofit/>
          </a:bodyPr>
          <a:lstStyle/>
          <a:p>
            <a:pPr>
              <a:buClr>
                <a:schemeClr val="tx2"/>
              </a:buClr>
            </a:pPr>
            <a:r>
              <a:rPr lang="en-US" sz="1400" dirty="0" smtClean="0"/>
              <a:t>Monitor the activities of the subrecipient as necessary to ensure that the subaward is for authorized purposes, in compliance with Federal statutes, regulations, and the terms and conditions of the subaward; and that subaward performance goals are achieved.  Pass-through monitoring of a subaward must include:</a:t>
            </a:r>
          </a:p>
          <a:p>
            <a:pPr marL="857250" lvl="1" indent="-514350">
              <a:lnSpc>
                <a:spcPct val="110000"/>
              </a:lnSpc>
              <a:buClr>
                <a:schemeClr val="tx2"/>
              </a:buClr>
              <a:buSzPct val="100000"/>
              <a:buFont typeface="+mj-lt"/>
              <a:buAutoNum type="arabicPeriod"/>
            </a:pPr>
            <a:r>
              <a:rPr lang="en-US" sz="1400" dirty="0" smtClean="0"/>
              <a:t>Reviewing </a:t>
            </a:r>
            <a:r>
              <a:rPr lang="en-US" sz="1400" dirty="0"/>
              <a:t>financial and programmatic reports required by the pass-through entity.</a:t>
            </a:r>
          </a:p>
          <a:p>
            <a:pPr marL="857250" lvl="1" indent="-514350">
              <a:lnSpc>
                <a:spcPct val="110000"/>
              </a:lnSpc>
              <a:buClr>
                <a:schemeClr val="tx2"/>
              </a:buClr>
              <a:buSzPct val="100000"/>
              <a:buFont typeface="+mj-lt"/>
              <a:buAutoNum type="arabicPeriod"/>
            </a:pPr>
            <a:r>
              <a:rPr lang="en-US" sz="1400" dirty="0" smtClean="0"/>
              <a:t>Follow-up </a:t>
            </a:r>
            <a:r>
              <a:rPr lang="en-US" sz="1400" dirty="0"/>
              <a:t>and ensure that the subrecipient takes timely action on all deficiencies</a:t>
            </a:r>
          </a:p>
          <a:p>
            <a:pPr marL="857250" lvl="1" indent="-514350">
              <a:lnSpc>
                <a:spcPct val="110000"/>
              </a:lnSpc>
              <a:buClr>
                <a:schemeClr val="tx2"/>
              </a:buClr>
              <a:buSzPct val="100000"/>
              <a:buFont typeface="+mj-lt"/>
              <a:buAutoNum type="arabicPeriod"/>
            </a:pPr>
            <a:r>
              <a:rPr lang="en-US" sz="1400" dirty="0" smtClean="0"/>
              <a:t>Issue </a:t>
            </a:r>
            <a:r>
              <a:rPr lang="en-US" sz="1400" dirty="0"/>
              <a:t>a management decision for audit findings pertaining to the Federal award provided  </a:t>
            </a:r>
            <a:r>
              <a:rPr lang="en-US" sz="1400" dirty="0" smtClean="0"/>
              <a:t>to </a:t>
            </a:r>
            <a:r>
              <a:rPr lang="en-US" sz="1400" dirty="0"/>
              <a:t>the subrecipient.</a:t>
            </a:r>
          </a:p>
          <a:p>
            <a:pPr>
              <a:buClr>
                <a:schemeClr val="tx2"/>
              </a:buClr>
            </a:pPr>
            <a:r>
              <a:rPr lang="en-US" sz="1400" dirty="0"/>
              <a:t>Depending on the assessment of risk posed by the subrecipient (paragraph b) the following monitoring tools may be useful to ensure compliance and achievement of program goals:</a:t>
            </a:r>
          </a:p>
          <a:p>
            <a:pPr marL="857250" lvl="1" indent="-514350">
              <a:lnSpc>
                <a:spcPct val="110000"/>
              </a:lnSpc>
              <a:buClr>
                <a:schemeClr val="tx2"/>
              </a:buClr>
              <a:buSzPct val="100000"/>
              <a:buFont typeface="+mj-lt"/>
              <a:buAutoNum type="arabicPeriod"/>
            </a:pPr>
            <a:r>
              <a:rPr lang="en-US" sz="1400" dirty="0" smtClean="0"/>
              <a:t>Provide </a:t>
            </a:r>
            <a:r>
              <a:rPr lang="en-US" sz="1400" dirty="0"/>
              <a:t>the subrecipient with training and technical assistance</a:t>
            </a:r>
          </a:p>
          <a:p>
            <a:pPr marL="857250" lvl="1" indent="-514350">
              <a:lnSpc>
                <a:spcPct val="110000"/>
              </a:lnSpc>
              <a:buClr>
                <a:schemeClr val="tx2"/>
              </a:buClr>
              <a:buSzPct val="100000"/>
              <a:buFont typeface="+mj-lt"/>
              <a:buAutoNum type="arabicPeriod"/>
            </a:pPr>
            <a:r>
              <a:rPr lang="en-US" sz="1400" dirty="0" smtClean="0"/>
              <a:t>Perform </a:t>
            </a:r>
            <a:r>
              <a:rPr lang="en-US" sz="1400" dirty="0"/>
              <a:t>on-site reviews of the subrecipient’s program operations</a:t>
            </a:r>
          </a:p>
          <a:p>
            <a:pPr marL="857250" lvl="1" indent="-514350">
              <a:lnSpc>
                <a:spcPct val="110000"/>
              </a:lnSpc>
              <a:buClr>
                <a:schemeClr val="tx2"/>
              </a:buClr>
              <a:buSzPct val="100000"/>
              <a:buFont typeface="+mj-lt"/>
              <a:buAutoNum type="arabicPeriod"/>
            </a:pPr>
            <a:r>
              <a:rPr lang="en-US" sz="1400" dirty="0" smtClean="0"/>
              <a:t>Arrange </a:t>
            </a:r>
            <a:r>
              <a:rPr lang="en-US" sz="1400" dirty="0"/>
              <a:t>for agreed-upon-procedures engagements as described in 200.425 Audit </a:t>
            </a:r>
            <a:r>
              <a:rPr lang="en-US" sz="1400" dirty="0" smtClean="0"/>
              <a:t>Services</a:t>
            </a:r>
            <a:endParaRPr lang="en-US" sz="1400" dirty="0"/>
          </a:p>
          <a:p>
            <a:pPr>
              <a:buClr>
                <a:schemeClr val="tx2"/>
              </a:buClr>
            </a:pPr>
            <a:r>
              <a:rPr lang="en-US" sz="1400" dirty="0" smtClean="0"/>
              <a:t> </a:t>
            </a:r>
            <a:r>
              <a:rPr lang="en-US" sz="1400" dirty="0"/>
              <a:t>Verify that every subrecipient is audited as required by Subpart F – Audit Requirements.</a:t>
            </a:r>
          </a:p>
        </p:txBody>
      </p:sp>
    </p:spTree>
    <p:extLst>
      <p:ext uri="{BB962C8B-B14F-4D97-AF65-F5344CB8AC3E}">
        <p14:creationId xmlns:p14="http://schemas.microsoft.com/office/powerpoint/2010/main" val="2593023646"/>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5105400" cy="789832"/>
          </a:xfrm>
        </p:spPr>
        <p:txBody>
          <a:bodyPr>
            <a:normAutofit fontScale="90000"/>
          </a:bodyPr>
          <a:lstStyle/>
          <a:p>
            <a:r>
              <a:rPr lang="en-US" dirty="0"/>
              <a:t>Requirements for pass-through entities (continued)</a:t>
            </a:r>
          </a:p>
        </p:txBody>
      </p:sp>
      <p:sp>
        <p:nvSpPr>
          <p:cNvPr id="3" name="Content Placeholder 2"/>
          <p:cNvSpPr>
            <a:spLocks noGrp="1"/>
          </p:cNvSpPr>
          <p:nvPr>
            <p:ph idx="1"/>
          </p:nvPr>
        </p:nvSpPr>
        <p:spPr>
          <a:xfrm>
            <a:off x="304800" y="1371600"/>
            <a:ext cx="8458199" cy="5105400"/>
          </a:xfrm>
        </p:spPr>
        <p:txBody>
          <a:bodyPr>
            <a:normAutofit lnSpcReduction="10000"/>
          </a:bodyPr>
          <a:lstStyle/>
          <a:p>
            <a:pPr>
              <a:buClr>
                <a:schemeClr val="tx2"/>
              </a:buClr>
            </a:pPr>
            <a:r>
              <a:rPr lang="en-US" sz="1600" dirty="0" smtClean="0"/>
              <a:t>Consider whether the results of the subrecipient’s audits, on-site reviews, or other monitoring indicates conditions that necessitate adjustments to the pass-through entities own records.</a:t>
            </a:r>
          </a:p>
          <a:p>
            <a:pPr>
              <a:buClr>
                <a:schemeClr val="tx2"/>
              </a:buClr>
            </a:pPr>
            <a:r>
              <a:rPr lang="en-US" sz="1600" dirty="0" smtClean="0"/>
              <a:t>Consider taking enforcement action against noncompliant subrecipients as described in Section 200.338</a:t>
            </a:r>
          </a:p>
          <a:p>
            <a:pPr>
              <a:buAutoNum type="alphaLcPeriod" startAt="7"/>
            </a:pPr>
            <a:endParaRPr lang="en-US" sz="1600" dirty="0" smtClean="0"/>
          </a:p>
          <a:p>
            <a:pPr marL="0" indent="0">
              <a:buNone/>
            </a:pPr>
            <a:r>
              <a:rPr lang="en-US" sz="1600" b="1" dirty="0" smtClean="0"/>
              <a:t>Section 200.332 Fixed amount subawards</a:t>
            </a:r>
            <a:r>
              <a:rPr lang="en-US" sz="1600" b="1" dirty="0"/>
              <a:t> </a:t>
            </a:r>
            <a:r>
              <a:rPr lang="en-US" sz="1600" b="1" dirty="0" smtClean="0"/>
              <a:t>– </a:t>
            </a:r>
            <a:r>
              <a:rPr lang="en-US" sz="1600" dirty="0" smtClean="0"/>
              <a:t>With prior written approval from the Federal awarding agency, a pass-through entity may provide subawards based on fixed amounts up to the Simplified Acquisition Threshold (currently $150,000), provided that the subawards meet the requirements for fixed amount awards in Section 200.201.  Those requirements include payments based on meeting specific requirements of the Federal award.  Such payments can be based on “milestones”, “unit price basis”, or one payment at Federal award completion.</a:t>
            </a:r>
          </a:p>
          <a:p>
            <a:pPr marL="0" indent="0">
              <a:buNone/>
            </a:pPr>
            <a:r>
              <a:rPr lang="en-US" sz="1600" dirty="0" smtClean="0"/>
              <a:t>200.201 (2) A fixed price amount cannot be used in programs that require mandatory cost share or matching.</a:t>
            </a:r>
          </a:p>
          <a:p>
            <a:pPr marL="0" indent="0">
              <a:buNone/>
            </a:pPr>
            <a:r>
              <a:rPr lang="en-US" sz="1600" dirty="0" smtClean="0"/>
              <a:t>200.201 (3) The non-Federal entity must certify in writing to the Federal awarding agency or pass-through entity that the project or activity was completed or the level of effort was expended.  If the level of activity was not carried out the amount of the award must be adjusted.</a:t>
            </a:r>
          </a:p>
          <a:p>
            <a:pPr marL="0" indent="0">
              <a:buNone/>
            </a:pPr>
            <a:endParaRPr lang="en-US" sz="1600" b="1" dirty="0" smtClean="0"/>
          </a:p>
          <a:p>
            <a:pPr>
              <a:buAutoNum type="alphaLcPeriod" startAt="7"/>
            </a:pPr>
            <a:endParaRPr lang="en-US" sz="1600" dirty="0"/>
          </a:p>
        </p:txBody>
      </p:sp>
    </p:spTree>
    <p:extLst>
      <p:ext uri="{BB962C8B-B14F-4D97-AF65-F5344CB8AC3E}">
        <p14:creationId xmlns:p14="http://schemas.microsoft.com/office/powerpoint/2010/main" val="2680792111"/>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 y="152400"/>
            <a:ext cx="5535216" cy="789832"/>
          </a:xfrm>
        </p:spPr>
        <p:txBody>
          <a:bodyPr/>
          <a:lstStyle/>
          <a:p>
            <a:r>
              <a:rPr lang="en-US" dirty="0" err="1" smtClean="0"/>
              <a:t>Subrecipients</a:t>
            </a:r>
            <a:r>
              <a:rPr lang="en-US" dirty="0" smtClean="0"/>
              <a:t> – Indirect costs</a:t>
            </a:r>
            <a:endParaRPr lang="en-US" dirty="0"/>
          </a:p>
        </p:txBody>
      </p:sp>
      <p:sp>
        <p:nvSpPr>
          <p:cNvPr id="3" name="Content Placeholder 2"/>
          <p:cNvSpPr>
            <a:spLocks noGrp="1"/>
          </p:cNvSpPr>
          <p:nvPr>
            <p:ph idx="1"/>
          </p:nvPr>
        </p:nvSpPr>
        <p:spPr>
          <a:xfrm>
            <a:off x="304801" y="1676400"/>
            <a:ext cx="8305800" cy="4572000"/>
          </a:xfrm>
        </p:spPr>
        <p:txBody>
          <a:bodyPr>
            <a:normAutofit/>
          </a:bodyPr>
          <a:lstStyle/>
          <a:p>
            <a:pPr marL="0" indent="0">
              <a:buNone/>
            </a:pPr>
            <a:endParaRPr lang="en-US" dirty="0" smtClean="0"/>
          </a:p>
          <a:p>
            <a:pPr marL="0" indent="0">
              <a:buNone/>
            </a:pPr>
            <a:r>
              <a:rPr lang="en-US" sz="2800" dirty="0" smtClean="0"/>
              <a:t>Section 200.331 (a)(4) if the subrecipient has a Federally negotiated indirect cost use it.  If not the non-Federal entity can either negotiate a rate with the subrecipient or use a de minimus rate of 10% of MTDC.</a:t>
            </a:r>
            <a:endParaRPr lang="en-US" sz="2800" dirty="0"/>
          </a:p>
        </p:txBody>
      </p:sp>
    </p:spTree>
    <p:extLst>
      <p:ext uri="{BB962C8B-B14F-4D97-AF65-F5344CB8AC3E}">
        <p14:creationId xmlns:p14="http://schemas.microsoft.com/office/powerpoint/2010/main" val="2377637223"/>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3325416" cy="789832"/>
          </a:xfrm>
        </p:spPr>
        <p:txBody>
          <a:bodyPr/>
          <a:lstStyle/>
          <a:p>
            <a:r>
              <a:rPr lang="en-US" dirty="0" smtClean="0"/>
              <a:t>Direct Costs</a:t>
            </a:r>
            <a:endParaRPr lang="en-US" dirty="0"/>
          </a:p>
        </p:txBody>
      </p:sp>
      <p:sp>
        <p:nvSpPr>
          <p:cNvPr id="3" name="Content Placeholder 2"/>
          <p:cNvSpPr>
            <a:spLocks noGrp="1"/>
          </p:cNvSpPr>
          <p:nvPr>
            <p:ph idx="1"/>
          </p:nvPr>
        </p:nvSpPr>
        <p:spPr>
          <a:xfrm>
            <a:off x="484584" y="1295400"/>
            <a:ext cx="8278415" cy="4953000"/>
          </a:xfrm>
        </p:spPr>
        <p:txBody>
          <a:bodyPr>
            <a:normAutofit lnSpcReduction="10000"/>
          </a:bodyPr>
          <a:lstStyle/>
          <a:p>
            <a:pPr marL="0" indent="0">
              <a:buNone/>
            </a:pPr>
            <a:r>
              <a:rPr lang="en-US" sz="2000" dirty="0" smtClean="0"/>
              <a:t>Section 200.413 – Direct costs are those cost that can be identified specifically with a particular final cost objective.  Costs incurred for the same purpose in like circumstances must be treated consistently as either direct or indirect costs. (see also Fayetteville campus policy 310.1) </a:t>
            </a:r>
          </a:p>
          <a:p>
            <a:pPr marL="0" indent="0">
              <a:buNone/>
            </a:pPr>
            <a:r>
              <a:rPr lang="en-US" sz="2000" dirty="0" smtClean="0"/>
              <a:t>The salaries of administrative and clerical staff should normally be treated as indirect costs.  Direct charging of these costs may be appropriate only if all of the following conditions are met:</a:t>
            </a:r>
          </a:p>
          <a:p>
            <a:pPr lvl="1">
              <a:buClr>
                <a:schemeClr val="tx2"/>
              </a:buClr>
            </a:pPr>
            <a:r>
              <a:rPr lang="en-US" sz="2000" dirty="0" smtClean="0"/>
              <a:t>Administrative or clerical services are integral to a project of activity.</a:t>
            </a:r>
          </a:p>
          <a:p>
            <a:pPr lvl="1">
              <a:buClr>
                <a:schemeClr val="tx2"/>
              </a:buClr>
            </a:pPr>
            <a:r>
              <a:rPr lang="en-US" sz="2000" dirty="0" smtClean="0"/>
              <a:t>Individuals involved can be specifically identified with the project or activity.</a:t>
            </a:r>
          </a:p>
          <a:p>
            <a:pPr lvl="1">
              <a:buClr>
                <a:schemeClr val="tx2"/>
              </a:buClr>
            </a:pPr>
            <a:r>
              <a:rPr lang="en-US" sz="2000" dirty="0" smtClean="0"/>
              <a:t>Such costs are explicitly included in the budget or have the prior written approval of the Federal awarding agency.    </a:t>
            </a:r>
          </a:p>
          <a:p>
            <a:pPr lvl="1">
              <a:buClr>
                <a:schemeClr val="tx2"/>
              </a:buClr>
            </a:pPr>
            <a:r>
              <a:rPr lang="en-US" sz="2000" dirty="0" smtClean="0"/>
              <a:t>The costs are not also recovered as indirect costs.       </a:t>
            </a:r>
            <a:endParaRPr lang="en-US" sz="2000" dirty="0"/>
          </a:p>
        </p:txBody>
      </p:sp>
    </p:spTree>
    <p:extLst>
      <p:ext uri="{BB962C8B-B14F-4D97-AF65-F5344CB8AC3E}">
        <p14:creationId xmlns:p14="http://schemas.microsoft.com/office/powerpoint/2010/main" val="4132785135"/>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53542" cy="789832"/>
          </a:xfrm>
        </p:spPr>
        <p:txBody>
          <a:bodyPr/>
          <a:lstStyle/>
          <a:p>
            <a:r>
              <a:rPr lang="en-US" sz="4400" dirty="0" smtClean="0"/>
              <a:t>Indirect</a:t>
            </a:r>
            <a:r>
              <a:rPr lang="en-US" dirty="0" smtClean="0"/>
              <a:t> Costs</a:t>
            </a:r>
            <a:endParaRPr lang="en-US" dirty="0"/>
          </a:p>
        </p:txBody>
      </p:sp>
      <p:sp>
        <p:nvSpPr>
          <p:cNvPr id="3" name="Content Placeholder 2"/>
          <p:cNvSpPr>
            <a:spLocks noGrp="1"/>
          </p:cNvSpPr>
          <p:nvPr>
            <p:ph idx="1"/>
          </p:nvPr>
        </p:nvSpPr>
        <p:spPr>
          <a:xfrm>
            <a:off x="457201" y="1371600"/>
            <a:ext cx="8229600" cy="4876800"/>
          </a:xfrm>
        </p:spPr>
        <p:txBody>
          <a:bodyPr>
            <a:normAutofit lnSpcReduction="10000"/>
          </a:bodyPr>
          <a:lstStyle/>
          <a:p>
            <a:pPr marL="0" indent="0">
              <a:buNone/>
            </a:pPr>
            <a:r>
              <a:rPr lang="en-US" sz="2800" dirty="0" smtClean="0"/>
              <a:t>Section 200.414 (c) – A negotiated indirect cost rate must be accepted by all federal awarding agencies except when required by a federal statute or regulation, or “when approved by a Federal awarding agency head or delegate based on documented justification…The Federal awarding agency must implement , and make publicly available, the policies, procedures and general decision making criteria that their programs will follow to seek and justify deviations from negotiated rates.”</a:t>
            </a:r>
            <a:endParaRPr lang="en-US" sz="2800" dirty="0"/>
          </a:p>
        </p:txBody>
      </p:sp>
    </p:spTree>
    <p:extLst>
      <p:ext uri="{BB962C8B-B14F-4D97-AF65-F5344CB8AC3E}">
        <p14:creationId xmlns:p14="http://schemas.microsoft.com/office/powerpoint/2010/main" val="395088057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858816" cy="789832"/>
          </a:xfrm>
        </p:spPr>
        <p:txBody>
          <a:bodyPr/>
          <a:lstStyle/>
          <a:p>
            <a:r>
              <a:rPr lang="en-US" dirty="0" smtClean="0"/>
              <a:t>COFAR &amp; COGR, Who Are They?</a:t>
            </a:r>
            <a:endParaRPr lang="en-US" dirty="0"/>
          </a:p>
        </p:txBody>
      </p:sp>
      <p:sp>
        <p:nvSpPr>
          <p:cNvPr id="3" name="Content Placeholder 2"/>
          <p:cNvSpPr>
            <a:spLocks noGrp="1"/>
          </p:cNvSpPr>
          <p:nvPr>
            <p:ph idx="1"/>
          </p:nvPr>
        </p:nvSpPr>
        <p:spPr>
          <a:xfrm>
            <a:off x="304800" y="1600200"/>
            <a:ext cx="8534399" cy="4876800"/>
          </a:xfrm>
        </p:spPr>
        <p:txBody>
          <a:bodyPr>
            <a:normAutofit fontScale="92500" lnSpcReduction="10000"/>
          </a:bodyPr>
          <a:lstStyle/>
          <a:p>
            <a:pPr marL="0" indent="0">
              <a:buNone/>
            </a:pPr>
            <a:r>
              <a:rPr lang="en-US" sz="2400" dirty="0" smtClean="0"/>
              <a:t>COFAR - Council on Financial Assistance Reform is an interagency group of Executive Branch officials to coordinate financial assistance.  Established by an OMB Memorandum these Federal officials have worked closely with OMB in developing the Uniform Guidance.  They maintain </a:t>
            </a:r>
            <a:r>
              <a:rPr lang="en-US" sz="2400" dirty="0"/>
              <a:t>a website </a:t>
            </a:r>
            <a:r>
              <a:rPr lang="en-US" sz="2400" b="1" u="sng" dirty="0">
                <a:solidFill>
                  <a:schemeClr val="tx2"/>
                </a:solidFill>
              </a:rPr>
              <a:t>https://cfo.gov/cofar</a:t>
            </a:r>
            <a:r>
              <a:rPr lang="en-US" sz="2400" b="1" u="sng" dirty="0" smtClean="0">
                <a:solidFill>
                  <a:schemeClr val="tx2"/>
                </a:solidFill>
              </a:rPr>
              <a:t>/ </a:t>
            </a:r>
            <a:r>
              <a:rPr lang="en-US" sz="2400" dirty="0" smtClean="0"/>
              <a:t>that contains resources related to the Uniform Guidance.</a:t>
            </a:r>
          </a:p>
          <a:p>
            <a:pPr marL="0" indent="0">
              <a:buNone/>
            </a:pPr>
            <a:r>
              <a:rPr lang="en-US" sz="2400" dirty="0" smtClean="0"/>
              <a:t>COGR – Council on Governmental Relations – is an association of research universities </a:t>
            </a:r>
            <a:r>
              <a:rPr lang="en-US" sz="2400" dirty="0"/>
              <a:t>and is the national authority on the financial and regulatory infrastructure and the corresponding compliance requirements, associated with managing federal research grants and contracts within research </a:t>
            </a:r>
            <a:r>
              <a:rPr lang="en-US" sz="2400" dirty="0" smtClean="0"/>
              <a:t>institutions.  They frequently lobby the Federal government on behalf of research institutions.</a:t>
            </a:r>
          </a:p>
          <a:p>
            <a:pPr marL="0" indent="0">
              <a:buNone/>
            </a:pPr>
            <a:endParaRPr lang="en-US" sz="2400" dirty="0"/>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3863490710"/>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2944416" cy="789832"/>
          </a:xfrm>
        </p:spPr>
        <p:txBody>
          <a:bodyPr/>
          <a:lstStyle/>
          <a:p>
            <a:r>
              <a:rPr lang="en-US" dirty="0" smtClean="0"/>
              <a:t>Indirect Costs</a:t>
            </a:r>
            <a:endParaRPr lang="en-US" dirty="0"/>
          </a:p>
        </p:txBody>
      </p:sp>
      <p:sp>
        <p:nvSpPr>
          <p:cNvPr id="3" name="Content Placeholder 2"/>
          <p:cNvSpPr>
            <a:spLocks noGrp="1"/>
          </p:cNvSpPr>
          <p:nvPr>
            <p:ph idx="1"/>
          </p:nvPr>
        </p:nvSpPr>
        <p:spPr>
          <a:xfrm>
            <a:off x="609600" y="2057400"/>
            <a:ext cx="8153399" cy="4267200"/>
          </a:xfrm>
        </p:spPr>
        <p:txBody>
          <a:bodyPr/>
          <a:lstStyle/>
          <a:p>
            <a:pPr marL="0" indent="0">
              <a:buNone/>
            </a:pPr>
            <a:r>
              <a:rPr lang="en-US" sz="2400" dirty="0" smtClean="0"/>
              <a:t>Section 200.414 (f) - Non-Federal entities that have never received a negotiated indirect cost rate may elect to charge a de minimis rate of 10% of MTDC.  </a:t>
            </a:r>
          </a:p>
          <a:p>
            <a:pPr marL="0" indent="0">
              <a:buNone/>
            </a:pPr>
            <a:r>
              <a:rPr lang="en-US" sz="2400" dirty="0" smtClean="0"/>
              <a:t>Section 200.331 (a) (4) -  authorizes pass-through entities to allow subrecipients to use the 10% de minimis rate if the subrecipient does not have a negotiated federal rate. </a:t>
            </a:r>
            <a:endParaRPr lang="en-US" sz="2400" dirty="0"/>
          </a:p>
        </p:txBody>
      </p:sp>
    </p:spTree>
    <p:extLst>
      <p:ext uri="{BB962C8B-B14F-4D97-AF65-F5344CB8AC3E}">
        <p14:creationId xmlns:p14="http://schemas.microsoft.com/office/powerpoint/2010/main" val="2843138181"/>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083" y="381000"/>
            <a:ext cx="4087416" cy="789832"/>
          </a:xfrm>
        </p:spPr>
        <p:txBody>
          <a:bodyPr/>
          <a:lstStyle/>
          <a:p>
            <a:r>
              <a:rPr lang="en-US" dirty="0" smtClean="0"/>
              <a:t>Record Retention</a:t>
            </a:r>
            <a:endParaRPr lang="en-US" dirty="0"/>
          </a:p>
        </p:txBody>
      </p:sp>
      <p:sp>
        <p:nvSpPr>
          <p:cNvPr id="3" name="Content Placeholder 2"/>
          <p:cNvSpPr>
            <a:spLocks noGrp="1"/>
          </p:cNvSpPr>
          <p:nvPr>
            <p:ph idx="1"/>
          </p:nvPr>
        </p:nvSpPr>
        <p:spPr>
          <a:xfrm>
            <a:off x="412083" y="1447800"/>
            <a:ext cx="8350917" cy="5105400"/>
          </a:xfrm>
        </p:spPr>
        <p:txBody>
          <a:bodyPr>
            <a:normAutofit fontScale="92500" lnSpcReduction="20000"/>
          </a:bodyPr>
          <a:lstStyle/>
          <a:p>
            <a:pPr>
              <a:buClr>
                <a:schemeClr val="tx2"/>
              </a:buClr>
              <a:buSzPct val="100000"/>
            </a:pPr>
            <a:r>
              <a:rPr lang="en-US" sz="1800" dirty="0" smtClean="0"/>
              <a:t>Section 200.333 – Records must be retained for a period of three years from the date of submission of the final expenditure report or for Federal awards that are renewed quarterly or annually, from the date of the submission of the quarterly or annual financial report, </a:t>
            </a:r>
            <a:r>
              <a:rPr lang="en-US" sz="1800" dirty="0"/>
              <a:t>respectively, as reported to the Federal awarding agency or pass-through entity in the case of a subrecipient. Federal awarding </a:t>
            </a:r>
            <a:r>
              <a:rPr lang="en-US" sz="1800" dirty="0" smtClean="0"/>
              <a:t>agencies and </a:t>
            </a:r>
            <a:r>
              <a:rPr lang="en-US" sz="1800" dirty="0"/>
              <a:t>pass-through entities must not impose any other record retention requirements upon non-Federal entities. </a:t>
            </a:r>
            <a:endParaRPr lang="en-US" sz="1800" dirty="0" smtClean="0"/>
          </a:p>
          <a:p>
            <a:pPr>
              <a:buClr>
                <a:schemeClr val="tx2"/>
              </a:buClr>
              <a:buSzPct val="100000"/>
            </a:pPr>
            <a:r>
              <a:rPr lang="en-US" sz="1800" dirty="0" smtClean="0"/>
              <a:t>Exceptions</a:t>
            </a:r>
          </a:p>
          <a:p>
            <a:pPr marL="457200" indent="-457200">
              <a:buClr>
                <a:schemeClr val="tx2"/>
              </a:buClr>
              <a:buSzPct val="100000"/>
              <a:buAutoNum type="alphaLcParenBoth"/>
            </a:pPr>
            <a:r>
              <a:rPr lang="en-US" sz="1800" dirty="0" smtClean="0"/>
              <a:t>If any litigation, claim or audit is started records should be kept until such action is resolved and final action taken.</a:t>
            </a:r>
          </a:p>
          <a:p>
            <a:pPr marL="457200" indent="-457200">
              <a:buClr>
                <a:schemeClr val="tx2"/>
              </a:buClr>
              <a:buSzPct val="100000"/>
              <a:buAutoNum type="alphaLcParenBoth"/>
            </a:pPr>
            <a:r>
              <a:rPr lang="en-US" sz="1800" dirty="0" smtClean="0"/>
              <a:t>When notified in writing by the Federal awarding agency to extend the period.</a:t>
            </a:r>
          </a:p>
          <a:p>
            <a:pPr marL="457200" indent="-457200">
              <a:buClr>
                <a:schemeClr val="tx2"/>
              </a:buClr>
              <a:buSzPct val="100000"/>
              <a:buAutoNum type="alphaLcParenBoth"/>
            </a:pPr>
            <a:r>
              <a:rPr lang="en-US" sz="1800" dirty="0" smtClean="0"/>
              <a:t>Records of real property and equipment acquired with Federal funds must be retained 3 years after final disposition.</a:t>
            </a:r>
          </a:p>
          <a:p>
            <a:pPr marL="457200" indent="-457200">
              <a:buClr>
                <a:schemeClr val="tx2"/>
              </a:buClr>
              <a:buSzPct val="100000"/>
              <a:buAutoNum type="alphaLcParenBoth"/>
            </a:pPr>
            <a:r>
              <a:rPr lang="en-US" sz="1800" dirty="0" smtClean="0"/>
              <a:t>If records are transferred to the Federal awarding agency or pass-through entity, the 3 year requirement is not applicable to the non-Federal entity.</a:t>
            </a:r>
          </a:p>
          <a:p>
            <a:pPr marL="457200" indent="-457200">
              <a:buClr>
                <a:schemeClr val="tx2"/>
              </a:buClr>
              <a:buSzPct val="100000"/>
              <a:buAutoNum type="alphaLcParenBoth"/>
            </a:pPr>
            <a:r>
              <a:rPr lang="en-US" sz="1800" dirty="0" smtClean="0"/>
              <a:t>Records of program income after the period of performance if reportable to the sponsor would be kept 3 years after the end of the non-Federal entities fiscal year in which the program income was earned.</a:t>
            </a:r>
            <a:endParaRPr lang="en-US" sz="1800" dirty="0"/>
          </a:p>
        </p:txBody>
      </p:sp>
    </p:spTree>
    <p:extLst>
      <p:ext uri="{BB962C8B-B14F-4D97-AF65-F5344CB8AC3E}">
        <p14:creationId xmlns:p14="http://schemas.microsoft.com/office/powerpoint/2010/main" val="35933002"/>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4800600" cy="789832"/>
          </a:xfrm>
        </p:spPr>
        <p:txBody>
          <a:bodyPr>
            <a:normAutofit fontScale="90000"/>
          </a:bodyPr>
          <a:lstStyle/>
          <a:p>
            <a:r>
              <a:rPr lang="en-US" dirty="0" smtClean="0"/>
              <a:t>University of Arkansas Record Retention Policy</a:t>
            </a:r>
            <a:endParaRPr lang="en-US" dirty="0"/>
          </a:p>
        </p:txBody>
      </p:sp>
      <p:sp>
        <p:nvSpPr>
          <p:cNvPr id="3" name="Content Placeholder 2"/>
          <p:cNvSpPr>
            <a:spLocks noGrp="1"/>
          </p:cNvSpPr>
          <p:nvPr>
            <p:ph idx="1"/>
          </p:nvPr>
        </p:nvSpPr>
        <p:spPr>
          <a:xfrm>
            <a:off x="533400" y="1600200"/>
            <a:ext cx="8000999" cy="4800600"/>
          </a:xfrm>
        </p:spPr>
        <p:txBody>
          <a:bodyPr>
            <a:normAutofit/>
          </a:bodyPr>
          <a:lstStyle/>
          <a:p>
            <a:pPr marL="0" indent="0">
              <a:buNone/>
            </a:pPr>
            <a:r>
              <a:rPr lang="en-US" sz="2400" dirty="0" smtClean="0"/>
              <a:t>Fayetteville campus policy 218.0 has various record retention requirements for different types of documents. </a:t>
            </a:r>
          </a:p>
          <a:p>
            <a:pPr marL="0" indent="0">
              <a:buNone/>
            </a:pPr>
            <a:r>
              <a:rPr lang="en-US" sz="2400" dirty="0" smtClean="0"/>
              <a:t>Relevant ones include: </a:t>
            </a:r>
          </a:p>
          <a:p>
            <a:pPr>
              <a:buClr>
                <a:schemeClr val="tx2"/>
              </a:buClr>
              <a:buSzPct val="100000"/>
            </a:pPr>
            <a:r>
              <a:rPr lang="en-US" sz="2400" dirty="0" smtClean="0"/>
              <a:t>Grant Proposals &amp; Source Documents – active plus 3 years</a:t>
            </a:r>
          </a:p>
          <a:p>
            <a:pPr>
              <a:buClr>
                <a:schemeClr val="tx2"/>
              </a:buClr>
              <a:buSzPct val="100000"/>
            </a:pPr>
            <a:r>
              <a:rPr lang="en-US" sz="2400" dirty="0" smtClean="0"/>
              <a:t>Patent materials – indefinitely</a:t>
            </a:r>
          </a:p>
          <a:p>
            <a:pPr>
              <a:buClr>
                <a:schemeClr val="tx2"/>
              </a:buClr>
              <a:buSzPct val="100000"/>
            </a:pPr>
            <a:r>
              <a:rPr lang="en-US" sz="2400" dirty="0" smtClean="0"/>
              <a:t>Grant Accounting records - 5 years</a:t>
            </a:r>
          </a:p>
          <a:p>
            <a:pPr>
              <a:buClr>
                <a:schemeClr val="tx2"/>
              </a:buClr>
              <a:buSzPct val="100000"/>
            </a:pPr>
            <a:r>
              <a:rPr lang="en-US" sz="2400" dirty="0" smtClean="0"/>
              <a:t>Grant Property records – 5 years</a:t>
            </a:r>
          </a:p>
          <a:p>
            <a:pPr>
              <a:buClr>
                <a:schemeClr val="tx2"/>
              </a:buClr>
              <a:buSzPct val="100000"/>
            </a:pPr>
            <a:r>
              <a:rPr lang="en-US" sz="2400" dirty="0" smtClean="0"/>
              <a:t>Accounting entry records – indefinitely (electronic)</a:t>
            </a:r>
            <a:endParaRPr lang="en-US" sz="2400" dirty="0"/>
          </a:p>
        </p:txBody>
      </p:sp>
    </p:spTree>
    <p:extLst>
      <p:ext uri="{BB962C8B-B14F-4D97-AF65-F5344CB8AC3E}">
        <p14:creationId xmlns:p14="http://schemas.microsoft.com/office/powerpoint/2010/main" val="2673783490"/>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4495800" cy="789832"/>
          </a:xfrm>
        </p:spPr>
        <p:txBody>
          <a:bodyPr>
            <a:normAutofit fontScale="90000"/>
          </a:bodyPr>
          <a:lstStyle/>
          <a:p>
            <a:r>
              <a:rPr lang="en-US" dirty="0" smtClean="0"/>
              <a:t>Selected Items of Cost</a:t>
            </a:r>
            <a:br>
              <a:rPr lang="en-US" dirty="0" smtClean="0"/>
            </a:br>
            <a:endParaRPr lang="en-US" dirty="0"/>
          </a:p>
        </p:txBody>
      </p:sp>
      <p:sp>
        <p:nvSpPr>
          <p:cNvPr id="3" name="Content Placeholder 2"/>
          <p:cNvSpPr>
            <a:spLocks noGrp="1"/>
          </p:cNvSpPr>
          <p:nvPr>
            <p:ph idx="1"/>
          </p:nvPr>
        </p:nvSpPr>
        <p:spPr>
          <a:xfrm>
            <a:off x="484584" y="1371600"/>
            <a:ext cx="8354616" cy="4876800"/>
          </a:xfrm>
        </p:spPr>
        <p:txBody>
          <a:bodyPr>
            <a:normAutofit fontScale="92500" lnSpcReduction="10000"/>
          </a:bodyPr>
          <a:lstStyle/>
          <a:p>
            <a:pPr marL="0" indent="0">
              <a:buNone/>
            </a:pPr>
            <a:r>
              <a:rPr lang="en-US" sz="2000" dirty="0" smtClean="0"/>
              <a:t>Sections 200.420 through 200.475 provide guidelines for selected items of cost which were previously provided in OMB Circular A-21 Section J.</a:t>
            </a:r>
          </a:p>
          <a:p>
            <a:pPr marL="0" indent="0">
              <a:buNone/>
            </a:pPr>
            <a:r>
              <a:rPr lang="en-US" sz="2000" dirty="0" smtClean="0"/>
              <a:t>200.430 Compensation – still requires that the “Non-federal entity’s system of internal controls includes processes to review after-the-fact interim charges made to Federal awards based on budget estimates” (effort reporting).</a:t>
            </a:r>
          </a:p>
          <a:p>
            <a:pPr marL="0" indent="0">
              <a:buNone/>
            </a:pPr>
            <a:r>
              <a:rPr lang="en-US" sz="2000" dirty="0" smtClean="0"/>
              <a:t>200.453 Supplies including computing devices – “In the specific case of  computing devices, charging as direct costs is allowable for devices that are essential and allocable but not solely dedicated, to the performance of a Federal award.”</a:t>
            </a:r>
          </a:p>
          <a:p>
            <a:pPr marL="0" indent="0">
              <a:buNone/>
            </a:pPr>
            <a:r>
              <a:rPr lang="en-US" sz="2000" dirty="0" smtClean="0"/>
              <a:t>200.463 Recruitment costs – Now permits visa costs as allowable direct costs when “critical and necessary to conduct of the project”.</a:t>
            </a:r>
          </a:p>
          <a:p>
            <a:pPr marL="0" indent="0">
              <a:buNone/>
            </a:pPr>
            <a:r>
              <a:rPr lang="en-US" sz="2000" dirty="0" smtClean="0"/>
              <a:t>200.474 Travel Costs – New requirement that there must be documentation justifying that “participation of the individual (in the travel) is necessary to the Federal award.” (b)(1)</a:t>
            </a:r>
            <a:endParaRPr lang="en-US" sz="2000" dirty="0"/>
          </a:p>
        </p:txBody>
      </p:sp>
    </p:spTree>
    <p:extLst>
      <p:ext uri="{BB962C8B-B14F-4D97-AF65-F5344CB8AC3E}">
        <p14:creationId xmlns:p14="http://schemas.microsoft.com/office/powerpoint/2010/main" val="2954275850"/>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5687616" cy="789832"/>
          </a:xfrm>
        </p:spPr>
        <p:txBody>
          <a:bodyPr/>
          <a:lstStyle/>
          <a:p>
            <a:r>
              <a:rPr lang="en-US" dirty="0" smtClean="0"/>
              <a:t>Subpart F – Audit requirements</a:t>
            </a:r>
            <a:endParaRPr lang="en-US" dirty="0"/>
          </a:p>
        </p:txBody>
      </p:sp>
      <p:sp>
        <p:nvSpPr>
          <p:cNvPr id="3" name="Content Placeholder 2"/>
          <p:cNvSpPr>
            <a:spLocks noGrp="1"/>
          </p:cNvSpPr>
          <p:nvPr>
            <p:ph idx="1"/>
          </p:nvPr>
        </p:nvSpPr>
        <p:spPr>
          <a:xfrm>
            <a:off x="484585" y="2052638"/>
            <a:ext cx="7668816" cy="4195762"/>
          </a:xfrm>
        </p:spPr>
        <p:txBody>
          <a:bodyPr/>
          <a:lstStyle/>
          <a:p>
            <a:pPr marL="0" indent="0">
              <a:buNone/>
            </a:pPr>
            <a:r>
              <a:rPr lang="en-US" sz="3200" dirty="0" smtClean="0"/>
              <a:t>200.501 Raises Single Audit threshold to expenditures of $750,000 or more in Federal awards.  May impact whether some of our subrecipients have a Single audit. </a:t>
            </a:r>
            <a:endParaRPr lang="en-US" sz="3200" dirty="0"/>
          </a:p>
        </p:txBody>
      </p:sp>
    </p:spTree>
    <p:extLst>
      <p:ext uri="{BB962C8B-B14F-4D97-AF65-F5344CB8AC3E}">
        <p14:creationId xmlns:p14="http://schemas.microsoft.com/office/powerpoint/2010/main" val="2391655997"/>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97016" cy="789832"/>
          </a:xfrm>
        </p:spPr>
        <p:txBody>
          <a:bodyPr>
            <a:normAutofit fontScale="90000"/>
          </a:bodyPr>
          <a:lstStyle/>
          <a:p>
            <a:r>
              <a:rPr lang="en-US" sz="3000" dirty="0" smtClean="0"/>
              <a:t>Appendix III – F&amp;A Costs and Rate Determinations for Institutions of Higher Education</a:t>
            </a:r>
            <a:endParaRPr lang="en-US" sz="3000" dirty="0"/>
          </a:p>
        </p:txBody>
      </p:sp>
      <p:sp>
        <p:nvSpPr>
          <p:cNvPr id="3" name="Content Placeholder 2"/>
          <p:cNvSpPr>
            <a:spLocks noGrp="1"/>
          </p:cNvSpPr>
          <p:nvPr>
            <p:ph idx="1"/>
          </p:nvPr>
        </p:nvSpPr>
        <p:spPr>
          <a:xfrm>
            <a:off x="827485" y="2514600"/>
            <a:ext cx="6710363" cy="3733800"/>
          </a:xfrm>
        </p:spPr>
        <p:txBody>
          <a:bodyPr/>
          <a:lstStyle/>
          <a:p>
            <a:pPr marL="0" indent="0">
              <a:buNone/>
            </a:pPr>
            <a:r>
              <a:rPr lang="en-US" sz="2800" dirty="0" smtClean="0"/>
              <a:t>This section replaces OMB Circular A-21 in defining how IHE’s are to prepare and submit IDC rate proposals.  It also contains the definitions of the various direct and indirect cost bases discussed in the Function Code presentation.</a:t>
            </a:r>
            <a:endParaRPr lang="en-US" sz="2800" dirty="0"/>
          </a:p>
        </p:txBody>
      </p:sp>
    </p:spTree>
    <p:extLst>
      <p:ext uri="{BB962C8B-B14F-4D97-AF65-F5344CB8AC3E}">
        <p14:creationId xmlns:p14="http://schemas.microsoft.com/office/powerpoint/2010/main" val="422655449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173016" cy="789832"/>
          </a:xfrm>
        </p:spPr>
        <p:txBody>
          <a:bodyPr/>
          <a:lstStyle/>
          <a:p>
            <a:r>
              <a:rPr lang="en-US" dirty="0" smtClean="0"/>
              <a:t>COFAR’s FAQs</a:t>
            </a:r>
            <a:endParaRPr lang="en-US" dirty="0"/>
          </a:p>
        </p:txBody>
      </p:sp>
      <p:sp>
        <p:nvSpPr>
          <p:cNvPr id="3" name="Content Placeholder 2"/>
          <p:cNvSpPr>
            <a:spLocks noGrp="1"/>
          </p:cNvSpPr>
          <p:nvPr>
            <p:ph idx="1"/>
          </p:nvPr>
        </p:nvSpPr>
        <p:spPr>
          <a:xfrm>
            <a:off x="457200" y="1371600"/>
            <a:ext cx="8153399" cy="4876800"/>
          </a:xfrm>
        </p:spPr>
        <p:txBody>
          <a:bodyPr>
            <a:noAutofit/>
          </a:bodyPr>
          <a:lstStyle/>
          <a:p>
            <a:pPr marL="0" indent="0">
              <a:buNone/>
            </a:pPr>
            <a:r>
              <a:rPr lang="en-US" sz="2200" dirty="0"/>
              <a:t>The following are frequently asked questions presented by the COFAR on OMB’s Uniform Guidance at 2 CFR 200.  Please note that in case of any discrepancy, the actual guidance at 2 CFR 200 governs. If there is a question pertaining to the application of the guidance to a particular Federal award, that question should be addressed to the Federal awarding agency or pass-through entity in the case of a subrecipient. This document is intended to provide additional context and background for the guidance as Federal and non-Federal entities seek to understand the policy changes and will be referenced as an addition to the Uniform Guidance at 2 CFR 200 in the 2015 issuance of Appendix XI to Part 200 - Compliance Supplement. </a:t>
            </a:r>
          </a:p>
        </p:txBody>
      </p:sp>
    </p:spTree>
    <p:extLst>
      <p:ext uri="{BB962C8B-B14F-4D97-AF65-F5344CB8AC3E}">
        <p14:creationId xmlns:p14="http://schemas.microsoft.com/office/powerpoint/2010/main" val="2745492346"/>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normAutofit fontScale="90000"/>
          </a:bodyPr>
          <a:lstStyle/>
          <a:p>
            <a:r>
              <a:rPr lang="en-US" sz="2800" b="1" dirty="0"/>
              <a:t>Will </a:t>
            </a:r>
            <a:r>
              <a:rPr lang="en-US" sz="2800" b="1" dirty="0" smtClean="0"/>
              <a:t>the new uniform guidance </a:t>
            </a:r>
            <a:r>
              <a:rPr lang="en-US" sz="2800" b="1" dirty="0"/>
              <a:t>apply only to awards made after the effective date, or does it apply to awards made earlier? </a:t>
            </a:r>
            <a:endParaRPr lang="en-US" sz="2800" dirty="0"/>
          </a:p>
        </p:txBody>
      </p:sp>
      <p:sp>
        <p:nvSpPr>
          <p:cNvPr id="3" name="Content Placeholder 2"/>
          <p:cNvSpPr>
            <a:spLocks noGrp="1"/>
          </p:cNvSpPr>
          <p:nvPr>
            <p:ph idx="1"/>
          </p:nvPr>
        </p:nvSpPr>
        <p:spPr>
          <a:xfrm>
            <a:off x="609600" y="2362200"/>
            <a:ext cx="7467600" cy="3886200"/>
          </a:xfrm>
        </p:spPr>
        <p:txBody>
          <a:bodyPr/>
          <a:lstStyle/>
          <a:p>
            <a:endParaRPr lang="en-US" sz="2000" dirty="0"/>
          </a:p>
          <a:p>
            <a:pPr marL="0" indent="0">
              <a:buNone/>
            </a:pPr>
            <a:r>
              <a:rPr lang="en-US" sz="2000" dirty="0" smtClean="0"/>
              <a:t>The Uniform Guidance applies </a:t>
            </a:r>
            <a:r>
              <a:rPr lang="en-US" sz="2000" dirty="0"/>
              <a:t>to awards or funding </a:t>
            </a:r>
            <a:r>
              <a:rPr lang="en-US" sz="2000" dirty="0" smtClean="0"/>
              <a:t>increments made after the effective  date of 12/24/2014. </a:t>
            </a:r>
            <a:r>
              <a:rPr lang="en-US" sz="2000" dirty="0"/>
              <a:t>It will not retroactively change the terms and conditions for </a:t>
            </a:r>
            <a:r>
              <a:rPr lang="en-US" sz="2000" dirty="0" smtClean="0"/>
              <a:t>funds or awards that </a:t>
            </a:r>
            <a:r>
              <a:rPr lang="en-US" sz="2000" dirty="0"/>
              <a:t>a non-Federal entity has already received. </a:t>
            </a:r>
          </a:p>
          <a:p>
            <a:pPr marL="0" indent="0">
              <a:buNone/>
            </a:pPr>
            <a:endParaRPr lang="en-US" sz="2000" dirty="0"/>
          </a:p>
        </p:txBody>
      </p:sp>
    </p:spTree>
    <p:extLst>
      <p:ext uri="{BB962C8B-B14F-4D97-AF65-F5344CB8AC3E}">
        <p14:creationId xmlns:p14="http://schemas.microsoft.com/office/powerpoint/2010/main" val="1919849893"/>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16016" cy="789832"/>
          </a:xfrm>
        </p:spPr>
        <p:txBody>
          <a:bodyPr/>
          <a:lstStyle/>
          <a:p>
            <a:r>
              <a:rPr lang="en-US" dirty="0" smtClean="0"/>
              <a:t>Outline of Uniform Guidance</a:t>
            </a:r>
            <a:endParaRPr lang="en-US" dirty="0"/>
          </a:p>
        </p:txBody>
      </p:sp>
      <p:sp>
        <p:nvSpPr>
          <p:cNvPr id="3" name="Content Placeholder 2"/>
          <p:cNvSpPr>
            <a:spLocks noGrp="1"/>
          </p:cNvSpPr>
          <p:nvPr>
            <p:ph idx="1"/>
          </p:nvPr>
        </p:nvSpPr>
        <p:spPr>
          <a:xfrm>
            <a:off x="609601" y="1600200"/>
            <a:ext cx="7772400" cy="4648200"/>
          </a:xfrm>
        </p:spPr>
        <p:txBody>
          <a:bodyPr>
            <a:normAutofit/>
          </a:bodyPr>
          <a:lstStyle/>
          <a:p>
            <a:pPr marL="0" indent="0">
              <a:buNone/>
            </a:pPr>
            <a:r>
              <a:rPr lang="en-US" sz="2100" dirty="0" smtClean="0"/>
              <a:t>Subpart A – Definitions 200.0 – 200.99</a:t>
            </a:r>
          </a:p>
          <a:p>
            <a:pPr marL="0" indent="0">
              <a:buNone/>
            </a:pPr>
            <a:r>
              <a:rPr lang="en-US" sz="2100" dirty="0" smtClean="0"/>
              <a:t>Subpart B – General Provisions 200.100 - 200.113</a:t>
            </a:r>
          </a:p>
          <a:p>
            <a:pPr marL="0" indent="0">
              <a:buNone/>
            </a:pPr>
            <a:r>
              <a:rPr lang="en-US" sz="2100" dirty="0" smtClean="0"/>
              <a:t>Subpart C – Pre-Award 200.200 - 200.211</a:t>
            </a:r>
          </a:p>
          <a:p>
            <a:pPr marL="0" indent="0">
              <a:buNone/>
            </a:pPr>
            <a:r>
              <a:rPr lang="en-US" sz="2100" dirty="0" smtClean="0"/>
              <a:t>Subpart D – Post Award 200.300 - 200.345</a:t>
            </a:r>
          </a:p>
          <a:p>
            <a:pPr marL="0" indent="0">
              <a:buNone/>
            </a:pPr>
            <a:r>
              <a:rPr lang="en-US" sz="2100" dirty="0" smtClean="0"/>
              <a:t>Subpart E – Cost Principles 200.400 - 200.475</a:t>
            </a:r>
          </a:p>
          <a:p>
            <a:pPr marL="0" indent="0">
              <a:buNone/>
            </a:pPr>
            <a:r>
              <a:rPr lang="en-US" sz="2100" dirty="0" smtClean="0"/>
              <a:t>Subpart F – Audit Requirements 200.500 - 200.520</a:t>
            </a:r>
          </a:p>
          <a:p>
            <a:pPr marL="0" indent="0">
              <a:buNone/>
            </a:pPr>
            <a:r>
              <a:rPr lang="en-US" sz="2100" dirty="0" smtClean="0"/>
              <a:t>Appendix I – Full Text of Notice of Funding Opportunity</a:t>
            </a:r>
          </a:p>
          <a:p>
            <a:pPr marL="0" indent="0">
              <a:buNone/>
            </a:pPr>
            <a:r>
              <a:rPr lang="en-US" sz="2100" dirty="0" smtClean="0"/>
              <a:t>Appendix II – Contract Provisions for Non-Federal Entity</a:t>
            </a:r>
          </a:p>
          <a:p>
            <a:pPr marL="0" indent="0">
              <a:buNone/>
            </a:pPr>
            <a:r>
              <a:rPr lang="en-US" sz="2100" dirty="0" smtClean="0"/>
              <a:t>Appendix III – Indirect (F &amp; A) Costs Identification and Assignment , and Rate Determination for Institutions of Higher Education</a:t>
            </a:r>
            <a:endParaRPr lang="en-US" sz="2100" dirty="0"/>
          </a:p>
        </p:txBody>
      </p:sp>
    </p:spTree>
    <p:extLst>
      <p:ext uri="{BB962C8B-B14F-4D97-AF65-F5344CB8AC3E}">
        <p14:creationId xmlns:p14="http://schemas.microsoft.com/office/powerpoint/2010/main" val="557217742"/>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392216" cy="789832"/>
          </a:xfrm>
        </p:spPr>
        <p:txBody>
          <a:bodyPr/>
          <a:lstStyle/>
          <a:p>
            <a:r>
              <a:rPr lang="en-US" dirty="0" smtClean="0"/>
              <a:t>Definitions &amp; General Provisions</a:t>
            </a:r>
            <a:endParaRPr lang="en-US" dirty="0"/>
          </a:p>
        </p:txBody>
      </p:sp>
      <p:sp>
        <p:nvSpPr>
          <p:cNvPr id="3" name="Content Placeholder 2"/>
          <p:cNvSpPr>
            <a:spLocks noGrp="1"/>
          </p:cNvSpPr>
          <p:nvPr>
            <p:ph idx="1"/>
          </p:nvPr>
        </p:nvSpPr>
        <p:spPr>
          <a:xfrm>
            <a:off x="457201" y="2052638"/>
            <a:ext cx="8382000" cy="4195762"/>
          </a:xfrm>
        </p:spPr>
        <p:txBody>
          <a:bodyPr>
            <a:normAutofit/>
          </a:bodyPr>
          <a:lstStyle/>
          <a:p>
            <a:pPr marL="0" indent="0">
              <a:buNone/>
            </a:pPr>
            <a:r>
              <a:rPr lang="en-US" sz="2500" dirty="0" smtClean="0"/>
              <a:t>Sections 200.1 through 200.99 provide definitions of terms used in Federal awards.</a:t>
            </a:r>
          </a:p>
          <a:p>
            <a:pPr marL="0" indent="0">
              <a:buNone/>
            </a:pPr>
            <a:endParaRPr lang="en-US" sz="2500" dirty="0" smtClean="0"/>
          </a:p>
          <a:p>
            <a:pPr marL="0" indent="0">
              <a:buNone/>
            </a:pPr>
            <a:r>
              <a:rPr lang="en-US" sz="2500" dirty="0" smtClean="0"/>
              <a:t>The General provisions contained in sections 200.100 through 200.113 explain general provisions for uniform standards, requirements, applicability, exceptions, authorities, responsibilities and related information for all Federal grants and cooperative agreements.</a:t>
            </a:r>
            <a:endParaRPr lang="en-US" sz="2500" dirty="0"/>
          </a:p>
        </p:txBody>
      </p:sp>
    </p:spTree>
    <p:extLst>
      <p:ext uri="{BB962C8B-B14F-4D97-AF65-F5344CB8AC3E}">
        <p14:creationId xmlns:p14="http://schemas.microsoft.com/office/powerpoint/2010/main" val="3133349917"/>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4163616" cy="789832"/>
          </a:xfrm>
        </p:spPr>
        <p:txBody>
          <a:bodyPr/>
          <a:lstStyle/>
          <a:p>
            <a:r>
              <a:rPr lang="en-US" dirty="0" smtClean="0"/>
              <a:t>Disclosure Requirements</a:t>
            </a:r>
            <a:endParaRPr lang="en-US" dirty="0"/>
          </a:p>
        </p:txBody>
      </p:sp>
      <p:sp>
        <p:nvSpPr>
          <p:cNvPr id="3" name="Content Placeholder 2"/>
          <p:cNvSpPr>
            <a:spLocks noGrp="1"/>
          </p:cNvSpPr>
          <p:nvPr>
            <p:ph idx="1"/>
          </p:nvPr>
        </p:nvSpPr>
        <p:spPr>
          <a:xfrm>
            <a:off x="381000" y="1524000"/>
            <a:ext cx="8305800" cy="4729162"/>
          </a:xfrm>
        </p:spPr>
        <p:txBody>
          <a:bodyPr>
            <a:noAutofit/>
          </a:bodyPr>
          <a:lstStyle/>
          <a:p>
            <a:pPr marL="0" indent="0">
              <a:buNone/>
            </a:pPr>
            <a:r>
              <a:rPr lang="en-US" sz="1800" dirty="0" smtClean="0"/>
              <a:t>Section 200.113 &amp; 180.335 </a:t>
            </a:r>
            <a:r>
              <a:rPr lang="en-US" sz="1800" dirty="0"/>
              <a:t>- Before you enter into a covered transaction at the primary tier, you as the participant must notify the Federal agency office that is entering into the transaction with you, if you know that you or any of the principals for that covered transaction</a:t>
            </a:r>
            <a:r>
              <a:rPr lang="en-US" sz="1800" dirty="0" smtClean="0"/>
              <a:t>:</a:t>
            </a:r>
          </a:p>
          <a:p>
            <a:pPr>
              <a:buClr>
                <a:schemeClr val="tx2"/>
              </a:buClr>
              <a:buSzPct val="100000"/>
            </a:pPr>
            <a:r>
              <a:rPr lang="en-US" sz="1800" dirty="0" smtClean="0"/>
              <a:t>Are </a:t>
            </a:r>
            <a:r>
              <a:rPr lang="en-US" sz="1800" dirty="0"/>
              <a:t>presently excluded or disqualified;</a:t>
            </a:r>
          </a:p>
          <a:p>
            <a:pPr>
              <a:buClr>
                <a:schemeClr val="tx2"/>
              </a:buClr>
              <a:buSzPct val="100000"/>
            </a:pPr>
            <a:r>
              <a:rPr lang="en-US" sz="1800" dirty="0" smtClean="0"/>
              <a:t>Have </a:t>
            </a:r>
            <a:r>
              <a:rPr lang="en-US" sz="1800" dirty="0"/>
              <a:t>been convicted within the preceding three years of any of the offenses listed in §180.800(a) or had a civil judgment rendered against you for one of those offenses within that time period;</a:t>
            </a:r>
          </a:p>
          <a:p>
            <a:pPr>
              <a:buClr>
                <a:schemeClr val="tx2"/>
              </a:buClr>
              <a:buSzPct val="100000"/>
            </a:pPr>
            <a:r>
              <a:rPr lang="en-US" sz="1800" dirty="0" smtClean="0"/>
              <a:t>Are </a:t>
            </a:r>
            <a:r>
              <a:rPr lang="en-US" sz="1800" dirty="0"/>
              <a:t>presently indicted for or otherwise criminally or civilly charged by a governmental entity (Federal, State or local) with commission of any of the offenses listed in §180.800(a); or</a:t>
            </a:r>
          </a:p>
          <a:p>
            <a:pPr>
              <a:buClr>
                <a:schemeClr val="tx2"/>
              </a:buClr>
              <a:buSzPct val="100000"/>
            </a:pPr>
            <a:r>
              <a:rPr lang="en-US" sz="1800" dirty="0" smtClean="0"/>
              <a:t>Have </a:t>
            </a:r>
            <a:r>
              <a:rPr lang="en-US" sz="1800" dirty="0"/>
              <a:t>had one or more public transactions (Federal, State, or local) terminated within the preceding three years for cause or default. </a:t>
            </a:r>
          </a:p>
          <a:p>
            <a:pPr marL="0" indent="0">
              <a:buNone/>
            </a:pPr>
            <a:r>
              <a:rPr lang="en-US" sz="1800" dirty="0" smtClean="0"/>
              <a:t>These same provisions must be passed down to lower tier participants with whom you intend to do business per Section 180.330.</a:t>
            </a:r>
            <a:endParaRPr lang="en-US" sz="1800" dirty="0"/>
          </a:p>
        </p:txBody>
      </p:sp>
    </p:spTree>
    <p:extLst>
      <p:ext uri="{BB962C8B-B14F-4D97-AF65-F5344CB8AC3E}">
        <p14:creationId xmlns:p14="http://schemas.microsoft.com/office/powerpoint/2010/main" val="3539358096"/>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5181600" cy="789832"/>
          </a:xfrm>
        </p:spPr>
        <p:txBody>
          <a:bodyPr>
            <a:normAutofit fontScale="90000"/>
          </a:bodyPr>
          <a:lstStyle/>
          <a:p>
            <a:r>
              <a:rPr lang="en-US" dirty="0" smtClean="0"/>
              <a:t>Pre-Federal Award Requirements and Contents of Federal Awards</a:t>
            </a:r>
            <a:endParaRPr lang="en-US" dirty="0"/>
          </a:p>
        </p:txBody>
      </p:sp>
      <p:sp>
        <p:nvSpPr>
          <p:cNvPr id="3" name="Content Placeholder 2"/>
          <p:cNvSpPr>
            <a:spLocks noGrp="1"/>
          </p:cNvSpPr>
          <p:nvPr>
            <p:ph idx="1"/>
          </p:nvPr>
        </p:nvSpPr>
        <p:spPr>
          <a:xfrm>
            <a:off x="152400" y="2362200"/>
            <a:ext cx="8991600" cy="4195762"/>
          </a:xfrm>
        </p:spPr>
        <p:txBody>
          <a:bodyPr>
            <a:normAutofit/>
          </a:bodyPr>
          <a:lstStyle/>
          <a:p>
            <a:pPr marL="0" indent="0">
              <a:buNone/>
            </a:pPr>
            <a:r>
              <a:rPr lang="en-US" sz="2800" dirty="0" smtClean="0"/>
              <a:t>This section, 200.2XX requires Federal agency publication of certain information in announcements of funding opportunities and notices of awards.  It also requires Federal agencies to publish terms and conditions of grants and to be responsible for informing recipients of national policy requirements as applicable.  It includes a standard set of data elements to be included in all federal awards (200.210).</a:t>
            </a:r>
            <a:endParaRPr lang="en-US" sz="2800" dirty="0"/>
          </a:p>
        </p:txBody>
      </p:sp>
    </p:spTree>
    <p:extLst>
      <p:ext uri="{BB962C8B-B14F-4D97-AF65-F5344CB8AC3E}">
        <p14:creationId xmlns:p14="http://schemas.microsoft.com/office/powerpoint/2010/main" val="3896441245"/>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Uniform Guidance Code opt1" id="{5FD77A56-D031-4344-84AC-95D613B295DF}" vid="{AA2F72FB-BD91-4EA8-ADA0-6AF33B873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kristensuarktemp</Template>
  <TotalTime>3161</TotalTime>
  <Words>3537</Words>
  <Application>Microsoft Office PowerPoint</Application>
  <PresentationFormat>On-screen Show (4:3)</PresentationFormat>
  <Paragraphs>177</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Century Gothic</vt:lpstr>
      <vt:lpstr>Wingdings 3</vt:lpstr>
      <vt:lpstr>Ion</vt:lpstr>
      <vt:lpstr>Office of Management and Budget (OMB) Guidance on Uniform Administrative Requirements, Cost Principles, and Audit Requirements for Federal Awards</vt:lpstr>
      <vt:lpstr>What is the Uniform Guidance?</vt:lpstr>
      <vt:lpstr>COFAR &amp; COGR, Who Are They?</vt:lpstr>
      <vt:lpstr>COFAR’s FAQs</vt:lpstr>
      <vt:lpstr>Will the new uniform guidance apply only to awards made after the effective date, or does it apply to awards made earlier? </vt:lpstr>
      <vt:lpstr>Outline of Uniform Guidance</vt:lpstr>
      <vt:lpstr>Definitions &amp; General Provisions</vt:lpstr>
      <vt:lpstr>Disclosure Requirements</vt:lpstr>
      <vt:lpstr>Pre-Federal Award Requirements and Contents of Federal Awards</vt:lpstr>
      <vt:lpstr>Fixed Amount Awards</vt:lpstr>
      <vt:lpstr>Post – Award Requirements</vt:lpstr>
      <vt:lpstr>Internal Controls</vt:lpstr>
      <vt:lpstr>Payment</vt:lpstr>
      <vt:lpstr>Cost Sharing or Matching</vt:lpstr>
      <vt:lpstr>Program Income</vt:lpstr>
      <vt:lpstr>Equipment Section 200.313</vt:lpstr>
      <vt:lpstr>Equipment, Section 200.313 (continued)</vt:lpstr>
      <vt:lpstr>Equipment Disposition Section 200.313 (Continued)</vt:lpstr>
      <vt:lpstr>Supplies Section 200.314</vt:lpstr>
      <vt:lpstr>Procurement</vt:lpstr>
      <vt:lpstr>Methods of Procurement</vt:lpstr>
      <vt:lpstr>Contracting with small and minority businesses, women’s business enterprises, and labor surplus area firms</vt:lpstr>
      <vt:lpstr>Subrecipient and Contractor Determinations Section 200.330 </vt:lpstr>
      <vt:lpstr>Requirements for pass-through entities</vt:lpstr>
      <vt:lpstr>Requirements for pass-through entities (continued)</vt:lpstr>
      <vt:lpstr>Requirements for pass-through entities (continued)</vt:lpstr>
      <vt:lpstr>Subrecipients – Indirect costs</vt:lpstr>
      <vt:lpstr>Direct Costs</vt:lpstr>
      <vt:lpstr>Indirect Costs</vt:lpstr>
      <vt:lpstr>Indirect Costs</vt:lpstr>
      <vt:lpstr>Record Retention</vt:lpstr>
      <vt:lpstr>University of Arkansas Record Retention Policy</vt:lpstr>
      <vt:lpstr>Selected Items of Cost </vt:lpstr>
      <vt:lpstr>Subpart F – Audit requirements</vt:lpstr>
      <vt:lpstr>Appendix III – F&amp;A Costs and Rate Determinations for Institutions of Higher Education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Management and Budget (OMB) Guidance on Uniform Administrative Requirements, Cost Principles, and Audit Requirements for Federal Awards</dc:title>
  <dc:creator>Stephen Fort Turner</dc:creator>
  <cp:lastModifiedBy>Ashim Khadka</cp:lastModifiedBy>
  <cp:revision>96</cp:revision>
  <cp:lastPrinted>2015-03-26T15:41:11Z</cp:lastPrinted>
  <dcterms:created xsi:type="dcterms:W3CDTF">2014-03-18T13:45:36Z</dcterms:created>
  <dcterms:modified xsi:type="dcterms:W3CDTF">2015-04-01T21:17:12Z</dcterms:modified>
</cp:coreProperties>
</file>