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58" r:id="rId4"/>
    <p:sldId id="259" r:id="rId5"/>
    <p:sldId id="260" r:id="rId6"/>
    <p:sldId id="279" r:id="rId7"/>
    <p:sldId id="285" r:id="rId8"/>
    <p:sldId id="280" r:id="rId9"/>
    <p:sldId id="281" r:id="rId10"/>
    <p:sldId id="286"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7" r:id="rId24"/>
    <p:sldId id="273" r:id="rId25"/>
    <p:sldId id="274" r:id="rId26"/>
    <p:sldId id="284" r:id="rId27"/>
    <p:sldId id="288" r:id="rId28"/>
    <p:sldId id="287" r:id="rId29"/>
    <p:sldId id="275" r:id="rId30"/>
    <p:sldId id="282" r:id="rId31"/>
    <p:sldId id="283" r:id="rId32"/>
    <p:sldId id="276" r:id="rId33"/>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A256F1E8-0E4C-45DB-8F09-9522D0B163D8}" type="datetimeFigureOut">
              <a:rPr lang="en-US" smtClean="0"/>
              <a:pPr/>
              <a:t>7/17/2017</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BD9AF6BD-4A65-4875-B4D6-141FD8E26BB6}" type="slidenum">
              <a:rPr lang="en-US" smtClean="0"/>
              <a:pPr/>
              <a:t>‹#›</a:t>
            </a:fld>
            <a:endParaRPr lang="en-US"/>
          </a:p>
        </p:txBody>
      </p:sp>
    </p:spTree>
    <p:extLst>
      <p:ext uri="{BB962C8B-B14F-4D97-AF65-F5344CB8AC3E}">
        <p14:creationId xmlns:p14="http://schemas.microsoft.com/office/powerpoint/2010/main" val="1177308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negotiating</a:t>
            </a:r>
            <a:r>
              <a:rPr lang="en-US" baseline="0" dirty="0"/>
              <a:t> facilities and administration rates with the federal government we have to show consistency between our classification of space and the classification of the salaries of the people who occupy the space.  Federal F &amp; A negotiators refer to this as “the space must follow the base”.  If a research lab is occupied only by persons paid from an instruction function code then the lab space cannot be classified as research space and all the depreciation associated with that space will be attributed to instruction. </a:t>
            </a:r>
            <a:endParaRPr lang="en-US" dirty="0"/>
          </a:p>
        </p:txBody>
      </p:sp>
      <p:sp>
        <p:nvSpPr>
          <p:cNvPr id="4" name="Slide Number Placeholder 3"/>
          <p:cNvSpPr>
            <a:spLocks noGrp="1"/>
          </p:cNvSpPr>
          <p:nvPr>
            <p:ph type="sldNum" sz="quarter" idx="10"/>
          </p:nvPr>
        </p:nvSpPr>
        <p:spPr/>
        <p:txBody>
          <a:bodyPr/>
          <a:lstStyle/>
          <a:p>
            <a:fld id="{BD9AF6BD-4A65-4875-B4D6-141FD8E26BB6}" type="slidenum">
              <a:rPr lang="en-US" smtClean="0"/>
              <a:pPr/>
              <a:t>28</a:t>
            </a:fld>
            <a:endParaRPr lang="en-US"/>
          </a:p>
        </p:txBody>
      </p:sp>
    </p:spTree>
    <p:extLst>
      <p:ext uri="{BB962C8B-B14F-4D97-AF65-F5344CB8AC3E}">
        <p14:creationId xmlns:p14="http://schemas.microsoft.com/office/powerpoint/2010/main" val="2123405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9F4359C-DB7B-48F6-B65B-812AB6FD6A9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2AB594B-70CC-40AC-B456-231603B90E6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CA1E9CA-205A-4FDB-81C4-CADECBB0D2B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9A75FD0-3702-4ECD-8BAD-537202A95B9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E789D9E-CF08-407C-98DB-DFBB7D14B4E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BC44BC8-200D-4929-824E-A5BFEAA997B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D39EDBB-FB08-45FA-8A08-075DDDD2875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3AA2EB8-B91B-4F90-97EF-7B841077226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204C14D-0F88-4D22-80DF-4B478C0464D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F8724EB-60D1-4C82-8C5C-67D8B9D2A2B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1B8B19A-F8A0-4A7C-886F-16E23747909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F43DCA5-0D49-4C9B-A27E-2A00D7F306B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mcgathy@uark.edu" TargetMode="External"/><Relationship Id="rId2" Type="http://schemas.openxmlformats.org/officeDocument/2006/relationships/hyperlink" Target="mailto:lstolfi@uark.edu"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a:t>Function Codes in the General Ledger</a:t>
            </a:r>
          </a:p>
        </p:txBody>
      </p:sp>
      <p:sp>
        <p:nvSpPr>
          <p:cNvPr id="2051" name="Rectangle 3"/>
          <p:cNvSpPr>
            <a:spLocks noGrp="1" noChangeArrowheads="1"/>
          </p:cNvSpPr>
          <p:nvPr>
            <p:ph type="subTitle" idx="1"/>
          </p:nvPr>
        </p:nvSpPr>
        <p:spPr/>
        <p:txBody>
          <a:bodyPr/>
          <a:lstStyle/>
          <a:p>
            <a:r>
              <a:rPr lang="en-US" dirty="0"/>
              <a:t>University of Arkansas, Fayetteville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OMB Circular A-21 Section A2f</a:t>
            </a:r>
          </a:p>
        </p:txBody>
      </p:sp>
      <p:sp>
        <p:nvSpPr>
          <p:cNvPr id="3" name="Content Placeholder 2"/>
          <p:cNvSpPr>
            <a:spLocks noGrp="1"/>
          </p:cNvSpPr>
          <p:nvPr>
            <p:ph idx="1"/>
          </p:nvPr>
        </p:nvSpPr>
        <p:spPr/>
        <p:txBody>
          <a:bodyPr/>
          <a:lstStyle/>
          <a:p>
            <a:r>
              <a:rPr lang="en-US" dirty="0"/>
              <a:t>Cognizant Federal agencies involved in negotiating facilities and administrative (F&amp;A) cost rates and auditing should assure that institutions are generally applying these cost accounting principles on a consistent basis.(Uniform Guidance Section 200.400(e)).</a:t>
            </a:r>
          </a:p>
          <a:p>
            <a:r>
              <a:rPr lang="en-US" dirty="0"/>
              <a:t>Note:  F&amp;A rates are commonly referred to as indirect cost rates.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Instruction Function Codes</a:t>
            </a:r>
          </a:p>
        </p:txBody>
      </p:sp>
      <p:sp>
        <p:nvSpPr>
          <p:cNvPr id="7171" name="Rectangle 3"/>
          <p:cNvSpPr>
            <a:spLocks noGrp="1" noChangeArrowheads="1"/>
          </p:cNvSpPr>
          <p:nvPr>
            <p:ph type="body" idx="1"/>
          </p:nvPr>
        </p:nvSpPr>
        <p:spPr/>
        <p:txBody>
          <a:bodyPr/>
          <a:lstStyle/>
          <a:p>
            <a:pPr>
              <a:lnSpc>
                <a:spcPct val="90000"/>
              </a:lnSpc>
              <a:buFontTx/>
              <a:buNone/>
            </a:pPr>
            <a:r>
              <a:rPr lang="en-US"/>
              <a:t>Instruction function codes begin with a “1”.</a:t>
            </a:r>
          </a:p>
          <a:p>
            <a:pPr>
              <a:lnSpc>
                <a:spcPct val="90000"/>
              </a:lnSpc>
            </a:pPr>
            <a:r>
              <a:rPr lang="en-US"/>
              <a:t>11 – On campus credit Instruction</a:t>
            </a:r>
          </a:p>
          <a:p>
            <a:pPr>
              <a:lnSpc>
                <a:spcPct val="90000"/>
              </a:lnSpc>
            </a:pPr>
            <a:r>
              <a:rPr lang="en-US"/>
              <a:t>12 - Departmental administration</a:t>
            </a:r>
          </a:p>
          <a:p>
            <a:pPr>
              <a:lnSpc>
                <a:spcPct val="90000"/>
              </a:lnSpc>
            </a:pPr>
            <a:r>
              <a:rPr lang="en-US"/>
              <a:t>13 - Off-campus credit instruction</a:t>
            </a:r>
          </a:p>
          <a:p>
            <a:pPr>
              <a:lnSpc>
                <a:spcPct val="90000"/>
              </a:lnSpc>
            </a:pPr>
            <a:r>
              <a:rPr lang="en-US"/>
              <a:t>14 – Non-credit instruction</a:t>
            </a:r>
          </a:p>
          <a:p>
            <a:pPr>
              <a:lnSpc>
                <a:spcPct val="90000"/>
              </a:lnSpc>
            </a:pPr>
            <a:r>
              <a:rPr lang="en-US"/>
              <a:t>15 – Instruction cost sharing</a:t>
            </a:r>
          </a:p>
          <a:p>
            <a:pPr>
              <a:lnSpc>
                <a:spcPct val="90000"/>
              </a:lnSpc>
            </a:pPr>
            <a:r>
              <a:rPr lang="en-US"/>
              <a:t>16 – Academic advising</a:t>
            </a:r>
          </a:p>
          <a:p>
            <a:pPr>
              <a:lnSpc>
                <a:spcPct val="90000"/>
              </a:lnSpc>
            </a:pPr>
            <a:r>
              <a:rPr lang="en-US"/>
              <a:t>17 – Faculty development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Instruction Function Codes</a:t>
            </a:r>
          </a:p>
        </p:txBody>
      </p:sp>
      <p:sp>
        <p:nvSpPr>
          <p:cNvPr id="8195" name="Rectangle 3"/>
          <p:cNvSpPr>
            <a:spLocks noGrp="1" noChangeArrowheads="1"/>
          </p:cNvSpPr>
          <p:nvPr>
            <p:ph type="body" idx="1"/>
          </p:nvPr>
        </p:nvSpPr>
        <p:spPr/>
        <p:txBody>
          <a:bodyPr/>
          <a:lstStyle/>
          <a:p>
            <a:r>
              <a:rPr lang="en-US" dirty="0"/>
              <a:t>The Federal government has defined several of these function codes or activities in OMB Circular A-21 and the new Uniform Guidance.  All expenses posted to a cost center with these function codes must be expenses that are directly required for the activity as defined by the federal government.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Instruction Function Codes</a:t>
            </a:r>
          </a:p>
        </p:txBody>
      </p:sp>
      <p:sp>
        <p:nvSpPr>
          <p:cNvPr id="9219" name="Rectangle 3"/>
          <p:cNvSpPr>
            <a:spLocks noGrp="1" noChangeArrowheads="1"/>
          </p:cNvSpPr>
          <p:nvPr>
            <p:ph type="body" idx="1"/>
          </p:nvPr>
        </p:nvSpPr>
        <p:spPr/>
        <p:txBody>
          <a:bodyPr/>
          <a:lstStyle/>
          <a:p>
            <a:pPr>
              <a:lnSpc>
                <a:spcPct val="90000"/>
              </a:lnSpc>
            </a:pPr>
            <a:r>
              <a:rPr lang="en-US" sz="2400" dirty="0"/>
              <a:t>Cost centers with function codes 11, 13, 14 and 15 have the following definition in the Federal Circular:</a:t>
            </a:r>
          </a:p>
          <a:p>
            <a:pPr>
              <a:lnSpc>
                <a:spcPct val="90000"/>
              </a:lnSpc>
            </a:pPr>
            <a:r>
              <a:rPr lang="en-US" sz="2400" dirty="0"/>
              <a:t>Instruction means the teaching and training activities of an institution.  Except for research training as provided in subsection b, this term includes all teaching and training activities, whether they are offered for credits toward a degree or certificate or on a non-credit basis, and whether they are offered through regular academic departments or separate divisions, such as a summer school division or extension division.</a:t>
            </a:r>
          </a:p>
          <a:p>
            <a:pPr marL="0" indent="0">
              <a:lnSpc>
                <a:spcPct val="90000"/>
              </a:lnSpc>
              <a:buNone/>
            </a:pPr>
            <a:r>
              <a:rPr lang="en-US" sz="2400" dirty="0"/>
              <a:t>    Uniform Guidance – Appendix III to Part 200 Section A.   </a:t>
            </a:r>
          </a:p>
          <a:p>
            <a:pPr marL="0" indent="0">
              <a:lnSpc>
                <a:spcPct val="90000"/>
              </a:lnSpc>
              <a:buNone/>
            </a:pPr>
            <a:r>
              <a:rPr lang="en-US" sz="2400" dirty="0"/>
              <a:t>    1.a.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Instruction Function Codes</a:t>
            </a:r>
          </a:p>
        </p:txBody>
      </p:sp>
      <p:sp>
        <p:nvSpPr>
          <p:cNvPr id="10243" name="Rectangle 3"/>
          <p:cNvSpPr>
            <a:spLocks noGrp="1" noChangeArrowheads="1"/>
          </p:cNvSpPr>
          <p:nvPr>
            <p:ph type="body" idx="1"/>
          </p:nvPr>
        </p:nvSpPr>
        <p:spPr/>
        <p:txBody>
          <a:bodyPr/>
          <a:lstStyle/>
          <a:p>
            <a:pPr>
              <a:lnSpc>
                <a:spcPct val="90000"/>
              </a:lnSpc>
            </a:pPr>
            <a:r>
              <a:rPr lang="en-US" sz="2900" dirty="0"/>
              <a:t>The Federal Circular defines function 12, Departmental Administration expenses:</a:t>
            </a:r>
          </a:p>
          <a:p>
            <a:pPr>
              <a:lnSpc>
                <a:spcPct val="90000"/>
              </a:lnSpc>
            </a:pPr>
            <a:r>
              <a:rPr lang="en-US" sz="2900" dirty="0"/>
              <a:t>The expenses under this heading are those that have been incurred for administrative and supporting services that benefit common or joint departmental activities or objectives in academic deans’ offices, academic departments and divisions, and organized research units.</a:t>
            </a:r>
          </a:p>
          <a:p>
            <a:pPr marL="0" indent="0">
              <a:lnSpc>
                <a:spcPct val="90000"/>
              </a:lnSpc>
              <a:buNone/>
            </a:pPr>
            <a:r>
              <a:rPr lang="en-US" sz="2900" dirty="0"/>
              <a:t>   Uniform Guidance – Appendix III to Part </a:t>
            </a:r>
          </a:p>
          <a:p>
            <a:pPr marL="0" indent="0">
              <a:lnSpc>
                <a:spcPct val="90000"/>
              </a:lnSpc>
              <a:buNone/>
            </a:pPr>
            <a:r>
              <a:rPr lang="en-US" sz="2900" dirty="0"/>
              <a:t>   200 Section B. 6. a.   </a:t>
            </a:r>
          </a:p>
          <a:p>
            <a:pPr marL="0" indent="0">
              <a:lnSpc>
                <a:spcPct val="90000"/>
              </a:lnSpc>
              <a:buNone/>
            </a:pPr>
            <a:r>
              <a:rPr lang="en-US" sz="2900" dirty="0"/>
              <a:t>      </a:t>
            </a:r>
          </a:p>
          <a:p>
            <a:pPr marL="0" indent="0">
              <a:lnSpc>
                <a:spcPct val="90000"/>
              </a:lnSpc>
              <a:buNone/>
            </a:pPr>
            <a:r>
              <a:rPr lang="en-US" dirty="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Instruction Function Codes</a:t>
            </a:r>
          </a:p>
        </p:txBody>
      </p:sp>
      <p:sp>
        <p:nvSpPr>
          <p:cNvPr id="11267" name="Rectangle 3"/>
          <p:cNvSpPr>
            <a:spLocks noGrp="1" noChangeArrowheads="1"/>
          </p:cNvSpPr>
          <p:nvPr>
            <p:ph type="body" idx="1"/>
          </p:nvPr>
        </p:nvSpPr>
        <p:spPr/>
        <p:txBody>
          <a:bodyPr/>
          <a:lstStyle/>
          <a:p>
            <a:r>
              <a:rPr lang="en-US" sz="2500" dirty="0"/>
              <a:t>The Federal Circular also defines function 17, Faculty Development or Departmental Research.</a:t>
            </a:r>
          </a:p>
          <a:p>
            <a:r>
              <a:rPr lang="en-US" sz="2500" dirty="0"/>
              <a:t>Departmental research means research, development and scholarly activities that are not organized research and, consequently, are not separately accounted for.  Departmental research, for purposes of this Circular, is not considered as a major function, but as part of the instruction function of the institution. </a:t>
            </a:r>
          </a:p>
          <a:p>
            <a:pPr marL="0" indent="0">
              <a:buNone/>
            </a:pPr>
            <a:r>
              <a:rPr lang="en-US" sz="2500" dirty="0"/>
              <a:t>    (Uniform Guidance Appendix III to Part 200 Section A.      </a:t>
            </a:r>
          </a:p>
          <a:p>
            <a:pPr marL="0" indent="0">
              <a:buNone/>
            </a:pPr>
            <a:r>
              <a:rPr lang="en-US" sz="2500" dirty="0"/>
              <a:t>     1.a.(2).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Research Function Codes</a:t>
            </a:r>
          </a:p>
        </p:txBody>
      </p:sp>
      <p:sp>
        <p:nvSpPr>
          <p:cNvPr id="12291" name="Rectangle 3"/>
          <p:cNvSpPr>
            <a:spLocks noGrp="1" noChangeArrowheads="1"/>
          </p:cNvSpPr>
          <p:nvPr>
            <p:ph type="body" idx="1"/>
          </p:nvPr>
        </p:nvSpPr>
        <p:spPr/>
        <p:txBody>
          <a:bodyPr/>
          <a:lstStyle/>
          <a:p>
            <a:pPr>
              <a:buFontTx/>
              <a:buNone/>
            </a:pPr>
            <a:r>
              <a:rPr lang="en-US"/>
              <a:t>Research function codes begin with a “2”.</a:t>
            </a:r>
          </a:p>
          <a:p>
            <a:r>
              <a:rPr lang="en-US"/>
              <a:t>21 Sponsored Research</a:t>
            </a:r>
          </a:p>
          <a:p>
            <a:r>
              <a:rPr lang="en-US"/>
              <a:t>22 University Supported Research</a:t>
            </a:r>
          </a:p>
          <a:p>
            <a:r>
              <a:rPr lang="en-US"/>
              <a:t>23 Sponsored Research – Cost Sharing</a:t>
            </a:r>
          </a:p>
          <a:p>
            <a:r>
              <a:rPr lang="en-US"/>
              <a:t>24 Agri Experiment Station Research</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Research Function Codes</a:t>
            </a:r>
          </a:p>
        </p:txBody>
      </p:sp>
      <p:sp>
        <p:nvSpPr>
          <p:cNvPr id="13315" name="Rectangle 3"/>
          <p:cNvSpPr>
            <a:spLocks noGrp="1" noChangeArrowheads="1"/>
          </p:cNvSpPr>
          <p:nvPr>
            <p:ph type="body" idx="1"/>
          </p:nvPr>
        </p:nvSpPr>
        <p:spPr/>
        <p:txBody>
          <a:bodyPr/>
          <a:lstStyle/>
          <a:p>
            <a:pPr>
              <a:lnSpc>
                <a:spcPct val="80000"/>
              </a:lnSpc>
            </a:pPr>
            <a:r>
              <a:rPr lang="en-US" sz="2600" dirty="0"/>
              <a:t>The Federal Circular defines function 21, sponsored research.</a:t>
            </a:r>
          </a:p>
          <a:p>
            <a:pPr>
              <a:lnSpc>
                <a:spcPct val="80000"/>
              </a:lnSpc>
            </a:pPr>
            <a:r>
              <a:rPr lang="en-US" sz="2600" dirty="0"/>
              <a:t>Sponsored research means all research and development activities that are sponsored by Federal and non-Federal agencies and organizations.  This term includes activities involving the training of individuals in research techniques (commonly called research training) where such activities utilize the same facilities as other research and development activities and where such activities are not included in the instruction function.</a:t>
            </a:r>
          </a:p>
          <a:p>
            <a:pPr>
              <a:lnSpc>
                <a:spcPct val="80000"/>
              </a:lnSpc>
            </a:pPr>
            <a:r>
              <a:rPr lang="en-US" sz="2600" dirty="0"/>
              <a:t>Uniform Guidance Appendix III to Part 200 Section A.1.b.(1)</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Research Function Codes</a:t>
            </a:r>
          </a:p>
        </p:txBody>
      </p:sp>
      <p:sp>
        <p:nvSpPr>
          <p:cNvPr id="14339" name="Rectangle 3"/>
          <p:cNvSpPr>
            <a:spLocks noGrp="1" noChangeArrowheads="1"/>
          </p:cNvSpPr>
          <p:nvPr>
            <p:ph type="body" idx="1"/>
          </p:nvPr>
        </p:nvSpPr>
        <p:spPr/>
        <p:txBody>
          <a:bodyPr/>
          <a:lstStyle/>
          <a:p>
            <a:r>
              <a:rPr lang="en-US" sz="2900" dirty="0"/>
              <a:t>The Federal Circular defines function 22, University Research</a:t>
            </a:r>
          </a:p>
          <a:p>
            <a:r>
              <a:rPr lang="en-US" sz="2900" dirty="0"/>
              <a:t>University research means all research and development activities that are separately budgeted and accounted for by the institution under an internal application of institutional funds. </a:t>
            </a:r>
          </a:p>
          <a:p>
            <a:pPr marL="0" indent="0">
              <a:buNone/>
            </a:pPr>
            <a:r>
              <a:rPr lang="en-US" sz="2900" dirty="0"/>
              <a:t>   Uniform Guidance – Appendix III to Part </a:t>
            </a:r>
          </a:p>
          <a:p>
            <a:pPr marL="0" indent="0">
              <a:buNone/>
            </a:pPr>
            <a:r>
              <a:rPr lang="en-US" sz="2900" dirty="0"/>
              <a:t>   200, Section A.1.b.(2)</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Research Function Codes</a:t>
            </a:r>
          </a:p>
        </p:txBody>
      </p:sp>
      <p:sp>
        <p:nvSpPr>
          <p:cNvPr id="15363" name="Rectangle 3"/>
          <p:cNvSpPr>
            <a:spLocks noGrp="1" noChangeArrowheads="1"/>
          </p:cNvSpPr>
          <p:nvPr>
            <p:ph type="body" idx="1"/>
          </p:nvPr>
        </p:nvSpPr>
        <p:spPr/>
        <p:txBody>
          <a:bodyPr/>
          <a:lstStyle/>
          <a:p>
            <a:r>
              <a:rPr lang="en-US"/>
              <a:t>Expenses posted to cost centers with a function code of 22 should be expenses for specific research projects that a college or department has decided to fund.  If the expenses are for general faculty development they should be posted to a cost center with a function code of 17.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What is a Function Code</a:t>
            </a:r>
          </a:p>
        </p:txBody>
      </p:sp>
      <p:sp>
        <p:nvSpPr>
          <p:cNvPr id="3075" name="Rectangle 3"/>
          <p:cNvSpPr>
            <a:spLocks noGrp="1" noChangeArrowheads="1"/>
          </p:cNvSpPr>
          <p:nvPr>
            <p:ph type="body" idx="1"/>
          </p:nvPr>
        </p:nvSpPr>
        <p:spPr/>
        <p:txBody>
          <a:bodyPr/>
          <a:lstStyle/>
          <a:p>
            <a:pPr>
              <a:lnSpc>
                <a:spcPct val="90000"/>
              </a:lnSpc>
            </a:pPr>
            <a:r>
              <a:rPr lang="en-US"/>
              <a:t>Function codes are the two digit numbers in the cost center number.  Most cost center numbers contain function codes, with the exception of Auxiliary Enterprise cost centers and Plant Fund cost centers which have “00” in the function code area.</a:t>
            </a:r>
          </a:p>
          <a:p>
            <a:pPr>
              <a:lnSpc>
                <a:spcPct val="90000"/>
              </a:lnSpc>
              <a:buFontTx/>
              <a:buNone/>
            </a:pPr>
            <a:r>
              <a:rPr lang="en-US"/>
              <a:t>   Cost center numbers have this format:</a:t>
            </a:r>
          </a:p>
          <a:p>
            <a:pPr>
              <a:lnSpc>
                <a:spcPct val="90000"/>
              </a:lnSpc>
              <a:buFontTx/>
              <a:buNone/>
            </a:pPr>
            <a:r>
              <a:rPr lang="en-US"/>
              <a:t>  Company  Department  Function  Project</a:t>
            </a:r>
          </a:p>
          <a:p>
            <a:pPr>
              <a:lnSpc>
                <a:spcPct val="90000"/>
              </a:lnSpc>
              <a:buFontTx/>
              <a:buNone/>
            </a:pPr>
            <a:r>
              <a:rPr lang="en-US"/>
              <a:t>    XXXX        XXXXX   -    XX     -   XXXX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Public Service Function Codes</a:t>
            </a:r>
          </a:p>
        </p:txBody>
      </p:sp>
      <p:sp>
        <p:nvSpPr>
          <p:cNvPr id="16387" name="Rectangle 3"/>
          <p:cNvSpPr>
            <a:spLocks noGrp="1" noChangeArrowheads="1"/>
          </p:cNvSpPr>
          <p:nvPr>
            <p:ph type="body" idx="1"/>
          </p:nvPr>
        </p:nvSpPr>
        <p:spPr/>
        <p:txBody>
          <a:bodyPr/>
          <a:lstStyle/>
          <a:p>
            <a:r>
              <a:rPr lang="en-US"/>
              <a:t>31 – Public Service</a:t>
            </a:r>
          </a:p>
          <a:p>
            <a:r>
              <a:rPr lang="en-US"/>
              <a:t>32 – Public Service – Cost Sharing</a:t>
            </a:r>
          </a:p>
          <a:p>
            <a:r>
              <a:rPr lang="en-US"/>
              <a:t>33 – University Sponsored Public Service</a:t>
            </a:r>
          </a:p>
          <a:p>
            <a:pPr>
              <a:buFontTx/>
              <a:buNone/>
            </a:pPr>
            <a:r>
              <a:rPr lang="en-US"/>
              <a:t>Public service is non-instructional activities of the University that have direct benefits to the general public.  Our transit program, and KUAF radio are examples of public service activities.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z="4000"/>
              <a:t>Academic Support Function Codes</a:t>
            </a:r>
          </a:p>
        </p:txBody>
      </p:sp>
      <p:sp>
        <p:nvSpPr>
          <p:cNvPr id="17411" name="Rectangle 3"/>
          <p:cNvSpPr>
            <a:spLocks noGrp="1" noChangeArrowheads="1"/>
          </p:cNvSpPr>
          <p:nvPr>
            <p:ph type="body" idx="1"/>
          </p:nvPr>
        </p:nvSpPr>
        <p:spPr/>
        <p:txBody>
          <a:bodyPr/>
          <a:lstStyle/>
          <a:p>
            <a:r>
              <a:rPr lang="en-US"/>
              <a:t>41 – Libraries</a:t>
            </a:r>
          </a:p>
          <a:p>
            <a:r>
              <a:rPr lang="en-US" dirty="0"/>
              <a:t>42 – Museums and Galleries</a:t>
            </a:r>
          </a:p>
          <a:p>
            <a:r>
              <a:rPr lang="en-US" dirty="0"/>
              <a:t>43 – Organized Activities</a:t>
            </a:r>
          </a:p>
          <a:p>
            <a:r>
              <a:rPr lang="en-US" dirty="0"/>
              <a:t>44 – Other Academic Support</a:t>
            </a:r>
          </a:p>
          <a:p>
            <a:r>
              <a:rPr lang="en-US" dirty="0"/>
              <a:t>45 – Academic Support – Cost Sharing</a:t>
            </a:r>
          </a:p>
          <a:p>
            <a:pPr>
              <a:buFontTx/>
              <a:buNone/>
            </a:pPr>
            <a:r>
              <a:rPr lang="en-US" dirty="0"/>
              <a:t>Academic support includes expenses associated with the Dean’s Office, advisory committees, libraries etc.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Other Function Codes</a:t>
            </a:r>
          </a:p>
        </p:txBody>
      </p:sp>
      <p:sp>
        <p:nvSpPr>
          <p:cNvPr id="18435" name="Rectangle 3"/>
          <p:cNvSpPr>
            <a:spLocks noGrp="1" noChangeArrowheads="1"/>
          </p:cNvSpPr>
          <p:nvPr>
            <p:ph type="body" idx="1"/>
          </p:nvPr>
        </p:nvSpPr>
        <p:spPr/>
        <p:txBody>
          <a:bodyPr/>
          <a:lstStyle/>
          <a:p>
            <a:r>
              <a:rPr lang="en-US" sz="2800"/>
              <a:t>Function codes beginning with “5” are used with Student Services cost centers.</a:t>
            </a:r>
          </a:p>
          <a:p>
            <a:r>
              <a:rPr lang="en-US" sz="2800"/>
              <a:t>Function codes beginning with “6” are used with Central Administration cost centers.</a:t>
            </a:r>
          </a:p>
          <a:p>
            <a:r>
              <a:rPr lang="en-US" sz="2800"/>
              <a:t>Function codes beginning with “7” are used with Facilities Management cost centers.</a:t>
            </a:r>
          </a:p>
          <a:p>
            <a:r>
              <a:rPr lang="en-US" sz="2800"/>
              <a:t>Function codes beginning with “8” are used for Scholarship and Fellowship cost centers.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Expense Transfers</a:t>
            </a:r>
          </a:p>
        </p:txBody>
      </p:sp>
      <p:sp>
        <p:nvSpPr>
          <p:cNvPr id="23555" name="Rectangle 3"/>
          <p:cNvSpPr>
            <a:spLocks noGrp="1" noChangeArrowheads="1"/>
          </p:cNvSpPr>
          <p:nvPr>
            <p:ph type="body" idx="1"/>
          </p:nvPr>
        </p:nvSpPr>
        <p:spPr/>
        <p:txBody>
          <a:bodyPr/>
          <a:lstStyle/>
          <a:p>
            <a:r>
              <a:rPr lang="en-US" sz="2800" dirty="0"/>
              <a:t>If expenses are originally posted to a cost center with the correct function code for the expense, then any transfer of the expense should be to a cost center with the same function code.  If expense transfers are made between cost centers with inconsistent function codes, the extended description should contain an explanation of why the function code for the original cost center was not correct for the particular expense being transferred.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Faculty and Staff Effort</a:t>
            </a:r>
          </a:p>
        </p:txBody>
      </p:sp>
      <p:sp>
        <p:nvSpPr>
          <p:cNvPr id="19459" name="Rectangle 3"/>
          <p:cNvSpPr>
            <a:spLocks noGrp="1" noChangeArrowheads="1"/>
          </p:cNvSpPr>
          <p:nvPr>
            <p:ph type="body" idx="1"/>
          </p:nvPr>
        </p:nvSpPr>
        <p:spPr/>
        <p:txBody>
          <a:bodyPr/>
          <a:lstStyle/>
          <a:p>
            <a:pPr>
              <a:lnSpc>
                <a:spcPct val="90000"/>
              </a:lnSpc>
            </a:pPr>
            <a:r>
              <a:rPr lang="en-US"/>
              <a:t>Payroll distributions for faculty and staff should reflect the actual effort of the employee by posting salaries to cost centers with the proper function codes. Payroll distributions for employees who have a committed level of effort to a sponsored program should reflect that level of effort even if the sponsored program is not paying the salary of the employee.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dirty="0"/>
              <a:t>Faculty and Staff Effort</a:t>
            </a:r>
          </a:p>
        </p:txBody>
      </p:sp>
      <p:sp>
        <p:nvSpPr>
          <p:cNvPr id="20483" name="Rectangle 3"/>
          <p:cNvSpPr>
            <a:spLocks noGrp="1" noChangeArrowheads="1"/>
          </p:cNvSpPr>
          <p:nvPr>
            <p:ph type="body" idx="1"/>
          </p:nvPr>
        </p:nvSpPr>
        <p:spPr/>
        <p:txBody>
          <a:bodyPr/>
          <a:lstStyle/>
          <a:p>
            <a:pPr>
              <a:lnSpc>
                <a:spcPct val="90000"/>
              </a:lnSpc>
            </a:pPr>
            <a:r>
              <a:rPr lang="en-US" dirty="0"/>
              <a:t>The LCPI screen in DART will list all of the sponsored program cost centers that include a specific faculty member as Principal Investigator.  Departmental staff should be informed of the level of effort commitment for each employee working on a sponsored program and make sure the level of effort is properly reflected in the function codes of the employee’s salary distribution.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t>Salary Distribution Example</a:t>
            </a:r>
          </a:p>
        </p:txBody>
      </p:sp>
      <p:sp>
        <p:nvSpPr>
          <p:cNvPr id="3" name="Content Placeholder 2"/>
          <p:cNvSpPr>
            <a:spLocks noGrp="1"/>
          </p:cNvSpPr>
          <p:nvPr>
            <p:ph idx="1"/>
          </p:nvPr>
        </p:nvSpPr>
        <p:spPr/>
        <p:txBody>
          <a:bodyPr>
            <a:normAutofit lnSpcReduction="10000"/>
          </a:bodyPr>
          <a:lstStyle/>
          <a:p>
            <a:r>
              <a:rPr lang="en-US" dirty="0"/>
              <a:t>If a Faculty member had 4 sponsored programs and had committed 10% of his effort to each program, but only one program actually paid 10% of his salary, his research effort would need to be shown in another cost center.  His salary distribution should reflect the 30% unreimbursed effort in cost sharing cost centers (function 23) for each specific project.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 Share Effort</a:t>
            </a:r>
          </a:p>
        </p:txBody>
      </p:sp>
      <p:sp>
        <p:nvSpPr>
          <p:cNvPr id="3" name="Content Placeholder 2"/>
          <p:cNvSpPr>
            <a:spLocks noGrp="1"/>
          </p:cNvSpPr>
          <p:nvPr>
            <p:ph idx="1"/>
          </p:nvPr>
        </p:nvSpPr>
        <p:spPr/>
        <p:txBody>
          <a:bodyPr/>
          <a:lstStyle/>
          <a:p>
            <a:r>
              <a:rPr lang="en-US" dirty="0"/>
              <a:t>If a cost share cost center is needed for unreimbursed effort, contact Research Support and Sponsored Programs at </a:t>
            </a:r>
          </a:p>
          <a:p>
            <a:pPr>
              <a:buNone/>
            </a:pPr>
            <a:r>
              <a:rPr lang="en-US" dirty="0"/>
              <a:t>   575-3845 or Research Accounting at   575-4853 to have a cost share cost center set-up.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4"/>
          <a:ext cx="9144000" cy="6858015"/>
        </p:xfrm>
        <a:graphic>
          <a:graphicData uri="http://schemas.openxmlformats.org/drawingml/2006/table">
            <a:tbl>
              <a:tblPr/>
              <a:tblGrid>
                <a:gridCol w="658950">
                  <a:extLst>
                    <a:ext uri="{9D8B030D-6E8A-4147-A177-3AD203B41FA5}">
                      <a16:colId xmlns:a16="http://schemas.microsoft.com/office/drawing/2014/main" val="20000"/>
                    </a:ext>
                  </a:extLst>
                </a:gridCol>
                <a:gridCol w="208530">
                  <a:extLst>
                    <a:ext uri="{9D8B030D-6E8A-4147-A177-3AD203B41FA5}">
                      <a16:colId xmlns:a16="http://schemas.microsoft.com/office/drawing/2014/main" val="20001"/>
                    </a:ext>
                  </a:extLst>
                </a:gridCol>
                <a:gridCol w="658950">
                  <a:extLst>
                    <a:ext uri="{9D8B030D-6E8A-4147-A177-3AD203B41FA5}">
                      <a16:colId xmlns:a16="http://schemas.microsoft.com/office/drawing/2014/main" val="20002"/>
                    </a:ext>
                  </a:extLst>
                </a:gridCol>
                <a:gridCol w="208530">
                  <a:extLst>
                    <a:ext uri="{9D8B030D-6E8A-4147-A177-3AD203B41FA5}">
                      <a16:colId xmlns:a16="http://schemas.microsoft.com/office/drawing/2014/main" val="20003"/>
                    </a:ext>
                  </a:extLst>
                </a:gridCol>
                <a:gridCol w="658950">
                  <a:extLst>
                    <a:ext uri="{9D8B030D-6E8A-4147-A177-3AD203B41FA5}">
                      <a16:colId xmlns:a16="http://schemas.microsoft.com/office/drawing/2014/main" val="20004"/>
                    </a:ext>
                  </a:extLst>
                </a:gridCol>
                <a:gridCol w="208530">
                  <a:extLst>
                    <a:ext uri="{9D8B030D-6E8A-4147-A177-3AD203B41FA5}">
                      <a16:colId xmlns:a16="http://schemas.microsoft.com/office/drawing/2014/main" val="20005"/>
                    </a:ext>
                  </a:extLst>
                </a:gridCol>
                <a:gridCol w="717340">
                  <a:extLst>
                    <a:ext uri="{9D8B030D-6E8A-4147-A177-3AD203B41FA5}">
                      <a16:colId xmlns:a16="http://schemas.microsoft.com/office/drawing/2014/main" val="20006"/>
                    </a:ext>
                  </a:extLst>
                </a:gridCol>
                <a:gridCol w="150142">
                  <a:extLst>
                    <a:ext uri="{9D8B030D-6E8A-4147-A177-3AD203B41FA5}">
                      <a16:colId xmlns:a16="http://schemas.microsoft.com/office/drawing/2014/main" val="20007"/>
                    </a:ext>
                  </a:extLst>
                </a:gridCol>
                <a:gridCol w="35278">
                  <a:extLst>
                    <a:ext uri="{9D8B030D-6E8A-4147-A177-3AD203B41FA5}">
                      <a16:colId xmlns:a16="http://schemas.microsoft.com/office/drawing/2014/main" val="20008"/>
                    </a:ext>
                  </a:extLst>
                </a:gridCol>
                <a:gridCol w="734194">
                  <a:extLst>
                    <a:ext uri="{9D8B030D-6E8A-4147-A177-3AD203B41FA5}">
                      <a16:colId xmlns:a16="http://schemas.microsoft.com/office/drawing/2014/main" val="20009"/>
                    </a:ext>
                  </a:extLst>
                </a:gridCol>
                <a:gridCol w="150142">
                  <a:extLst>
                    <a:ext uri="{9D8B030D-6E8A-4147-A177-3AD203B41FA5}">
                      <a16:colId xmlns:a16="http://schemas.microsoft.com/office/drawing/2014/main" val="20010"/>
                    </a:ext>
                  </a:extLst>
                </a:gridCol>
                <a:gridCol w="150142">
                  <a:extLst>
                    <a:ext uri="{9D8B030D-6E8A-4147-A177-3AD203B41FA5}">
                      <a16:colId xmlns:a16="http://schemas.microsoft.com/office/drawing/2014/main" val="20011"/>
                    </a:ext>
                  </a:extLst>
                </a:gridCol>
                <a:gridCol w="626318">
                  <a:extLst>
                    <a:ext uri="{9D8B030D-6E8A-4147-A177-3AD203B41FA5}">
                      <a16:colId xmlns:a16="http://schemas.microsoft.com/office/drawing/2014/main" val="20012"/>
                    </a:ext>
                  </a:extLst>
                </a:gridCol>
                <a:gridCol w="32632">
                  <a:extLst>
                    <a:ext uri="{9D8B030D-6E8A-4147-A177-3AD203B41FA5}">
                      <a16:colId xmlns:a16="http://schemas.microsoft.com/office/drawing/2014/main" val="20013"/>
                    </a:ext>
                  </a:extLst>
                </a:gridCol>
                <a:gridCol w="208530">
                  <a:extLst>
                    <a:ext uri="{9D8B030D-6E8A-4147-A177-3AD203B41FA5}">
                      <a16:colId xmlns:a16="http://schemas.microsoft.com/office/drawing/2014/main" val="20014"/>
                    </a:ext>
                  </a:extLst>
                </a:gridCol>
                <a:gridCol w="500469">
                  <a:extLst>
                    <a:ext uri="{9D8B030D-6E8A-4147-A177-3AD203B41FA5}">
                      <a16:colId xmlns:a16="http://schemas.microsoft.com/office/drawing/2014/main" val="20015"/>
                    </a:ext>
                  </a:extLst>
                </a:gridCol>
                <a:gridCol w="208530">
                  <a:extLst>
                    <a:ext uri="{9D8B030D-6E8A-4147-A177-3AD203B41FA5}">
                      <a16:colId xmlns:a16="http://schemas.microsoft.com/office/drawing/2014/main" val="20016"/>
                    </a:ext>
                  </a:extLst>
                </a:gridCol>
                <a:gridCol w="633928">
                  <a:extLst>
                    <a:ext uri="{9D8B030D-6E8A-4147-A177-3AD203B41FA5}">
                      <a16:colId xmlns:a16="http://schemas.microsoft.com/office/drawing/2014/main" val="20017"/>
                    </a:ext>
                  </a:extLst>
                </a:gridCol>
                <a:gridCol w="208530">
                  <a:extLst>
                    <a:ext uri="{9D8B030D-6E8A-4147-A177-3AD203B41FA5}">
                      <a16:colId xmlns:a16="http://schemas.microsoft.com/office/drawing/2014/main" val="20018"/>
                    </a:ext>
                  </a:extLst>
                </a:gridCol>
                <a:gridCol w="633928">
                  <a:extLst>
                    <a:ext uri="{9D8B030D-6E8A-4147-A177-3AD203B41FA5}">
                      <a16:colId xmlns:a16="http://schemas.microsoft.com/office/drawing/2014/main" val="20019"/>
                    </a:ext>
                  </a:extLst>
                </a:gridCol>
                <a:gridCol w="208530">
                  <a:extLst>
                    <a:ext uri="{9D8B030D-6E8A-4147-A177-3AD203B41FA5}">
                      <a16:colId xmlns:a16="http://schemas.microsoft.com/office/drawing/2014/main" val="20020"/>
                    </a:ext>
                  </a:extLst>
                </a:gridCol>
                <a:gridCol w="500469">
                  <a:extLst>
                    <a:ext uri="{9D8B030D-6E8A-4147-A177-3AD203B41FA5}">
                      <a16:colId xmlns:a16="http://schemas.microsoft.com/office/drawing/2014/main" val="20021"/>
                    </a:ext>
                  </a:extLst>
                </a:gridCol>
                <a:gridCol w="208530">
                  <a:extLst>
                    <a:ext uri="{9D8B030D-6E8A-4147-A177-3AD203B41FA5}">
                      <a16:colId xmlns:a16="http://schemas.microsoft.com/office/drawing/2014/main" val="20022"/>
                    </a:ext>
                  </a:extLst>
                </a:gridCol>
                <a:gridCol w="633928">
                  <a:extLst>
                    <a:ext uri="{9D8B030D-6E8A-4147-A177-3AD203B41FA5}">
                      <a16:colId xmlns:a16="http://schemas.microsoft.com/office/drawing/2014/main" val="20023"/>
                    </a:ext>
                  </a:extLst>
                </a:gridCol>
              </a:tblGrid>
              <a:tr h="110365">
                <a:tc>
                  <a:txBody>
                    <a:bodyPr/>
                    <a:lstStyle/>
                    <a:p>
                      <a:pPr algn="l" fontAlgn="b"/>
                      <a:r>
                        <a:rPr lang="en-US" sz="500" b="0" i="0" u="none" strike="noStrike" dirty="0">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gridSpan="4">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hMerge="1">
                  <a:txBody>
                    <a:bodyPr/>
                    <a:lstStyle/>
                    <a:p>
                      <a:pPr algn="l" fontAlgn="b"/>
                      <a:endParaRPr lang="en-US" sz="500" b="0" i="0" u="none" strike="noStrike">
                        <a:latin typeface="Arial"/>
                      </a:endParaRPr>
                    </a:p>
                  </a:txBody>
                  <a:tcPr marL="3616" marR="3616" marT="3616" marB="0" anchor="b">
                    <a:lnL>
                      <a:noFill/>
                    </a:lnL>
                    <a:lnR>
                      <a:noFill/>
                    </a:lnR>
                    <a:lnT>
                      <a:noFill/>
                    </a:lnT>
                    <a:lnB>
                      <a:noFill/>
                    </a:lnB>
                    <a:solidFill>
                      <a:srgbClr val="FFFFFF"/>
                    </a:solidFill>
                  </a:tcPr>
                </a:tc>
                <a:tc hMerge="1">
                  <a:txBody>
                    <a:bodyPr/>
                    <a:lstStyle/>
                    <a:p>
                      <a:pPr algn="l" fontAlgn="b"/>
                      <a:endParaRPr lang="en-US" sz="500" b="0" i="0" u="none" strike="noStrike">
                        <a:latin typeface="Arial"/>
                      </a:endParaRPr>
                    </a:p>
                  </a:txBody>
                  <a:tcPr marL="3616" marR="3616" marT="3616" marB="0" anchor="b">
                    <a:lnL>
                      <a:noFill/>
                    </a:lnL>
                    <a:lnR>
                      <a:noFill/>
                    </a:lnR>
                    <a:lnT>
                      <a:noFill/>
                    </a:lnT>
                    <a:lnB>
                      <a:noFill/>
                    </a:lnB>
                    <a:solidFill>
                      <a:srgbClr val="FFFFFF"/>
                    </a:solidFill>
                  </a:tcPr>
                </a:tc>
                <a:tc hMerge="1">
                  <a:txBody>
                    <a:bodyPr/>
                    <a:lstStyle/>
                    <a:p>
                      <a:pPr algn="l" fontAlgn="b"/>
                      <a:endParaRPr lang="en-US" sz="500" b="0" i="0" u="none" strike="noStrike" dirty="0">
                        <a:latin typeface="Arial"/>
                      </a:endParaRP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dirty="0">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extLst>
                  <a:ext uri="{0D108BD9-81ED-4DB2-BD59-A6C34878D82A}">
                    <a16:rowId xmlns:a16="http://schemas.microsoft.com/office/drawing/2014/main" val="10000"/>
                  </a:ext>
                </a:extLst>
              </a:tr>
              <a:tr h="1585485">
                <a:tc>
                  <a:txBody>
                    <a:bodyPr/>
                    <a:lstStyle/>
                    <a:p>
                      <a:pPr algn="l" fontAlgn="b"/>
                      <a:r>
                        <a:rPr lang="en-US" sz="500" b="0" i="0" u="none" strike="noStrike" dirty="0">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dirty="0">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gridSpan="4">
                  <a:txBody>
                    <a:bodyPr/>
                    <a:lstStyle/>
                    <a:p>
                      <a:pPr algn="ctr" fontAlgn="b"/>
                      <a:r>
                        <a:rPr lang="en-US" sz="500" b="1" i="1" u="sng" strike="noStrike" dirty="0">
                          <a:solidFill>
                            <a:srgbClr val="000000"/>
                          </a:solidFill>
                          <a:latin typeface="Arial"/>
                        </a:rPr>
                        <a:t> EXAMPLE  (Any University)</a:t>
                      </a:r>
                    </a:p>
                  </a:txBody>
                  <a:tcPr marL="3616" marR="3616" marT="3616" marB="0" anchor="b">
                    <a:lnL>
                      <a:noFill/>
                    </a:lnL>
                    <a:lnR>
                      <a:noFill/>
                    </a:lnR>
                    <a:lnT>
                      <a:noFill/>
                    </a:lnT>
                    <a:lnB>
                      <a:noFill/>
                    </a:lnB>
                    <a:solidFill>
                      <a:srgbClr val="FFFFFF"/>
                    </a:solidFill>
                  </a:tcPr>
                </a:tc>
                <a:tc hMerge="1">
                  <a:txBody>
                    <a:bodyPr/>
                    <a:lstStyle/>
                    <a:p>
                      <a:pPr algn="ctr" fontAlgn="b"/>
                      <a:endParaRPr lang="en-US" sz="500" b="1" i="1" u="sng" strike="noStrike">
                        <a:solidFill>
                          <a:srgbClr val="000000"/>
                        </a:solidFill>
                        <a:latin typeface="Arial"/>
                      </a:endParaRPr>
                    </a:p>
                  </a:txBody>
                  <a:tcPr marL="3616" marR="3616" marT="3616" marB="0" anchor="b">
                    <a:lnL>
                      <a:noFill/>
                    </a:lnL>
                    <a:lnR>
                      <a:noFill/>
                    </a:lnR>
                    <a:lnT>
                      <a:noFill/>
                    </a:lnT>
                    <a:lnB>
                      <a:noFill/>
                    </a:lnB>
                    <a:solidFill>
                      <a:srgbClr val="FFFFFF"/>
                    </a:solidFill>
                  </a:tcPr>
                </a:tc>
                <a:tc hMerge="1">
                  <a:txBody>
                    <a:bodyPr/>
                    <a:lstStyle/>
                    <a:p>
                      <a:pPr algn="l" fontAlgn="b"/>
                      <a:endParaRPr lang="en-US" sz="500" b="0" i="0" u="none" strike="noStrike">
                        <a:latin typeface="Arial"/>
                      </a:endParaRPr>
                    </a:p>
                  </a:txBody>
                  <a:tcPr marL="3616" marR="3616" marT="3616" marB="0" anchor="b">
                    <a:lnL>
                      <a:noFill/>
                    </a:lnL>
                    <a:lnR>
                      <a:noFill/>
                    </a:lnR>
                    <a:lnT>
                      <a:noFill/>
                    </a:lnT>
                    <a:lnB>
                      <a:noFill/>
                    </a:lnB>
                    <a:solidFill>
                      <a:srgbClr val="FFFFFF"/>
                    </a:solidFill>
                  </a:tcPr>
                </a:tc>
                <a:tc hMerge="1">
                  <a:txBody>
                    <a:bodyPr/>
                    <a:lstStyle/>
                    <a:p>
                      <a:pPr algn="l" fontAlgn="b"/>
                      <a:endParaRPr lang="en-US" sz="500" b="0" i="0" u="none" strike="noStrike" dirty="0">
                        <a:latin typeface="Arial"/>
                      </a:endParaRP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dirty="0">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sng" strike="noStrike">
                          <a:solidFill>
                            <a:srgbClr val="000000"/>
                          </a:solidFill>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dirty="0">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dirty="0">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dirty="0">
                          <a:latin typeface="Arial"/>
                        </a:rPr>
                        <a:t> </a:t>
                      </a:r>
                    </a:p>
                  </a:txBody>
                  <a:tcPr marL="3616" marR="3616" marT="3616" marB="0" anchor="b">
                    <a:lnL>
                      <a:noFill/>
                    </a:lnL>
                    <a:lnR>
                      <a:noFill/>
                    </a:lnR>
                    <a:lnT>
                      <a:noFill/>
                    </a:lnT>
                    <a:lnB>
                      <a:noFill/>
                    </a:lnB>
                    <a:solidFill>
                      <a:srgbClr val="FFFFFF"/>
                    </a:solidFill>
                  </a:tcPr>
                </a:tc>
                <a:tc gridSpan="3">
                  <a:txBody>
                    <a:bodyPr/>
                    <a:lstStyle/>
                    <a:p>
                      <a:pPr algn="l" fontAlgn="b"/>
                      <a:r>
                        <a:rPr lang="en-US" sz="500" b="1" i="1" u="sng" strike="noStrike">
                          <a:solidFill>
                            <a:srgbClr val="000000"/>
                          </a:solidFill>
                          <a:latin typeface="Arial"/>
                        </a:rPr>
                        <a:t>ATTACHMENT:  #1</a:t>
                      </a:r>
                    </a:p>
                  </a:txBody>
                  <a:tcPr marL="3616" marR="3616" marT="3616" marB="0" anchor="b">
                    <a:lnL>
                      <a:noFill/>
                    </a:lnL>
                    <a:lnR>
                      <a:noFill/>
                    </a:lnR>
                    <a:lnT>
                      <a:noFill/>
                    </a:lnT>
                    <a:lnB>
                      <a:noFill/>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10365">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gridSpan="4">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hMerge="1">
                  <a:txBody>
                    <a:bodyPr/>
                    <a:lstStyle/>
                    <a:p>
                      <a:pPr algn="l" fontAlgn="b"/>
                      <a:endParaRPr lang="en-US" sz="500" b="0" i="0" u="none" strike="noStrike">
                        <a:latin typeface="Arial"/>
                      </a:endParaRPr>
                    </a:p>
                  </a:txBody>
                  <a:tcPr marL="3616" marR="3616" marT="3616" marB="0" anchor="b">
                    <a:lnL>
                      <a:noFill/>
                    </a:lnL>
                    <a:lnR>
                      <a:noFill/>
                    </a:lnR>
                    <a:lnT>
                      <a:noFill/>
                    </a:lnT>
                    <a:lnB>
                      <a:noFill/>
                    </a:lnB>
                    <a:solidFill>
                      <a:srgbClr val="FFFFFF"/>
                    </a:solidFill>
                  </a:tcPr>
                </a:tc>
                <a:tc hMerge="1">
                  <a:txBody>
                    <a:bodyPr/>
                    <a:lstStyle/>
                    <a:p>
                      <a:pPr algn="l" fontAlgn="b"/>
                      <a:endParaRPr lang="en-US" sz="500" b="0" i="0" u="none" strike="noStrike">
                        <a:latin typeface="Arial"/>
                      </a:endParaRPr>
                    </a:p>
                  </a:txBody>
                  <a:tcPr marL="3616" marR="3616" marT="3616" marB="0" anchor="b">
                    <a:lnL>
                      <a:noFill/>
                    </a:lnL>
                    <a:lnR>
                      <a:noFill/>
                    </a:lnR>
                    <a:lnT>
                      <a:noFill/>
                    </a:lnT>
                    <a:lnB>
                      <a:noFill/>
                    </a:lnB>
                    <a:solidFill>
                      <a:srgbClr val="FFFFFF"/>
                    </a:solidFill>
                  </a:tcPr>
                </a:tc>
                <a:tc hMerge="1">
                  <a:txBody>
                    <a:bodyPr/>
                    <a:lstStyle/>
                    <a:p>
                      <a:pPr algn="l" fontAlgn="b"/>
                      <a:endParaRPr lang="en-US" sz="500" b="0" i="0" u="none" strike="noStrike">
                        <a:latin typeface="Arial"/>
                      </a:endParaRP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extLst>
                  <a:ext uri="{0D108BD9-81ED-4DB2-BD59-A6C34878D82A}">
                    <a16:rowId xmlns:a16="http://schemas.microsoft.com/office/drawing/2014/main" val="10002"/>
                  </a:ext>
                </a:extLst>
              </a:tr>
              <a:tr h="215732">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dirty="0">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gridSpan="12">
                  <a:txBody>
                    <a:bodyPr/>
                    <a:lstStyle/>
                    <a:p>
                      <a:pPr algn="l" fontAlgn="b"/>
                      <a:r>
                        <a:rPr lang="en-US" sz="500" b="1" i="0" u="none" strike="noStrike">
                          <a:solidFill>
                            <a:srgbClr val="000000"/>
                          </a:solidFill>
                          <a:latin typeface="Arial"/>
                        </a:rPr>
                        <a:t>Salary costs and room type classifications for employees in department ???</a:t>
                      </a:r>
                    </a:p>
                  </a:txBody>
                  <a:tcPr marL="3616" marR="3616" marT="3616" marB="0" anchor="b">
                    <a:lnL>
                      <a:noFill/>
                    </a:lnL>
                    <a:lnR>
                      <a:noFill/>
                    </a:lnR>
                    <a:lnT>
                      <a:noFill/>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500" b="0" i="0" u="sng" strike="noStrike">
                          <a:solidFill>
                            <a:srgbClr val="000000"/>
                          </a:solidFill>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extLst>
                  <a:ext uri="{0D108BD9-81ED-4DB2-BD59-A6C34878D82A}">
                    <a16:rowId xmlns:a16="http://schemas.microsoft.com/office/drawing/2014/main" val="10003"/>
                  </a:ext>
                </a:extLst>
              </a:tr>
              <a:tr h="110365">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1" i="0" u="none" strike="noStrike">
                          <a:solidFill>
                            <a:srgbClr val="000000"/>
                          </a:solidFill>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gridSpan="2">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gridSpan="2">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sng" strike="noStrike">
                          <a:solidFill>
                            <a:srgbClr val="000000"/>
                          </a:solidFill>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extLst>
                  <a:ext uri="{0D108BD9-81ED-4DB2-BD59-A6C34878D82A}">
                    <a16:rowId xmlns:a16="http://schemas.microsoft.com/office/drawing/2014/main" val="10004"/>
                  </a:ext>
                </a:extLst>
              </a:tr>
              <a:tr h="110365">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gridSpan="2">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gridSpan="2">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extLst>
                  <a:ext uri="{0D108BD9-81ED-4DB2-BD59-A6C34878D82A}">
                    <a16:rowId xmlns:a16="http://schemas.microsoft.com/office/drawing/2014/main" val="10005"/>
                  </a:ext>
                </a:extLst>
              </a:tr>
              <a:tr h="110365">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gridSpan="2">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gridSpan="2">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extLst>
                  <a:ext uri="{0D108BD9-81ED-4DB2-BD59-A6C34878D82A}">
                    <a16:rowId xmlns:a16="http://schemas.microsoft.com/office/drawing/2014/main" val="10006"/>
                  </a:ext>
                </a:extLst>
              </a:tr>
              <a:tr h="215732">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1" i="0" u="none" strike="noStrike">
                          <a:solidFill>
                            <a:srgbClr val="000000"/>
                          </a:solidFill>
                          <a:latin typeface="Arial"/>
                        </a:rPr>
                        <a:t>FUNDING</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1" i="0" u="none" strike="noStrike">
                          <a:solidFill>
                            <a:srgbClr val="000000"/>
                          </a:solidFill>
                          <a:latin typeface="Arial"/>
                        </a:rPr>
                        <a:t>SALARY</a:t>
                      </a:r>
                    </a:p>
                  </a:txBody>
                  <a:tcPr marL="3616" marR="3616" marT="3616" marB="0" anchor="b">
                    <a:lnL>
                      <a:noFill/>
                    </a:lnL>
                    <a:lnR>
                      <a:noFill/>
                    </a:lnR>
                    <a:lnT>
                      <a:noFill/>
                    </a:lnT>
                    <a:lnB>
                      <a:noFill/>
                    </a:lnB>
                    <a:solidFill>
                      <a:srgbClr val="FFFFFF"/>
                    </a:solidFill>
                  </a:tcPr>
                </a:tc>
                <a:tc>
                  <a:txBody>
                    <a:bodyPr/>
                    <a:lstStyle/>
                    <a:p>
                      <a:pPr algn="ctr" fontAlgn="b"/>
                      <a:r>
                        <a:rPr lang="en-US" sz="500" b="1" i="0" u="none" strike="noStrike">
                          <a:solidFill>
                            <a:srgbClr val="000000"/>
                          </a:solidFill>
                          <a:latin typeface="Arial"/>
                        </a:rPr>
                        <a:t> </a:t>
                      </a:r>
                    </a:p>
                  </a:txBody>
                  <a:tcPr marL="3616" marR="3616" marT="3616" marB="0" anchor="b">
                    <a:lnL>
                      <a:noFill/>
                    </a:lnL>
                    <a:lnR>
                      <a:noFill/>
                    </a:lnR>
                    <a:lnT>
                      <a:noFill/>
                    </a:lnT>
                    <a:lnB>
                      <a:noFill/>
                    </a:lnB>
                    <a:solidFill>
                      <a:srgbClr val="FFFFFF"/>
                    </a:solidFill>
                  </a:tcPr>
                </a:tc>
                <a:tc gridSpan="2">
                  <a:txBody>
                    <a:bodyPr/>
                    <a:lstStyle/>
                    <a:p>
                      <a:pPr algn="ctr" fontAlgn="b"/>
                      <a:r>
                        <a:rPr lang="en-US" sz="500" b="1" i="0" u="none" strike="noStrike">
                          <a:solidFill>
                            <a:srgbClr val="000000"/>
                          </a:solidFill>
                          <a:latin typeface="Arial"/>
                        </a:rPr>
                        <a:t>Is salary inc.</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ctr" fontAlgn="b"/>
                      <a:r>
                        <a:rPr lang="en-US" sz="500" b="1" i="0" u="none" strike="noStrike">
                          <a:solidFill>
                            <a:srgbClr val="000000"/>
                          </a:solidFill>
                          <a:latin typeface="Arial"/>
                        </a:rPr>
                        <a:t> </a:t>
                      </a:r>
                    </a:p>
                  </a:txBody>
                  <a:tcPr marL="3616" marR="3616" marT="3616"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gridSpan="2">
                  <a:txBody>
                    <a:bodyPr/>
                    <a:lstStyle/>
                    <a:p>
                      <a:pPr algn="l" fontAlgn="b"/>
                      <a:r>
                        <a:rPr lang="en-US" sz="500" b="1" i="0" u="none" strike="noStrike">
                          <a:solidFill>
                            <a:srgbClr val="000000"/>
                          </a:solidFill>
                          <a:latin typeface="Arial"/>
                        </a:rPr>
                        <a:t>ROOM(S)</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gridSpan="8">
                  <a:txBody>
                    <a:bodyPr/>
                    <a:lstStyle/>
                    <a:p>
                      <a:pPr algn="l" fontAlgn="b"/>
                      <a:r>
                        <a:rPr lang="en-US" sz="500" b="1" i="0" u="sng" strike="noStrike">
                          <a:solidFill>
                            <a:srgbClr val="000000"/>
                          </a:solidFill>
                          <a:latin typeface="Arial"/>
                        </a:rPr>
                        <a:t>SQUARE FOOTAGE ALLOCATION PER ROOM BY FUNCTION </a:t>
                      </a:r>
                    </a:p>
                  </a:txBody>
                  <a:tcPr marL="3616" marR="3616" marT="3616" marB="0" anchor="b">
                    <a:lnL>
                      <a:noFill/>
                    </a:lnL>
                    <a:lnR>
                      <a:noFill/>
                    </a:lnR>
                    <a:lnT>
                      <a:noFill/>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extLst>
                  <a:ext uri="{0D108BD9-81ED-4DB2-BD59-A6C34878D82A}">
                    <a16:rowId xmlns:a16="http://schemas.microsoft.com/office/drawing/2014/main" val="10007"/>
                  </a:ext>
                </a:extLst>
              </a:tr>
              <a:tr h="110365">
                <a:tc>
                  <a:txBody>
                    <a:bodyPr/>
                    <a:lstStyle/>
                    <a:p>
                      <a:pPr algn="l" fontAlgn="b"/>
                      <a:r>
                        <a:rPr lang="en-US" sz="500" b="1" i="0" u="sng" strike="noStrike">
                          <a:solidFill>
                            <a:srgbClr val="000000"/>
                          </a:solidFill>
                          <a:latin typeface="Arial"/>
                        </a:rPr>
                        <a:t>NAME</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1" i="0" u="sng" strike="noStrike">
                          <a:solidFill>
                            <a:srgbClr val="000000"/>
                          </a:solidFill>
                          <a:latin typeface="Arial"/>
                        </a:rPr>
                        <a:t>TITLE</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1" i="0" u="sng" strike="noStrike">
                          <a:solidFill>
                            <a:srgbClr val="000000"/>
                          </a:solidFill>
                          <a:latin typeface="Arial"/>
                        </a:rPr>
                        <a:t>SOURCE</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1" i="0" u="sng" strike="noStrike">
                          <a:solidFill>
                            <a:srgbClr val="000000"/>
                          </a:solidFill>
                          <a:latin typeface="Arial"/>
                        </a:rPr>
                        <a:t>FUNDED</a:t>
                      </a:r>
                    </a:p>
                  </a:txBody>
                  <a:tcPr marL="3616" marR="3616" marT="3616" marB="0" anchor="b">
                    <a:lnL>
                      <a:noFill/>
                    </a:lnL>
                    <a:lnR>
                      <a:noFill/>
                    </a:lnR>
                    <a:lnT>
                      <a:noFill/>
                    </a:lnT>
                    <a:lnB>
                      <a:noFill/>
                    </a:lnB>
                    <a:solidFill>
                      <a:srgbClr val="FFFFFF"/>
                    </a:solidFill>
                  </a:tcPr>
                </a:tc>
                <a:tc>
                  <a:txBody>
                    <a:bodyPr/>
                    <a:lstStyle/>
                    <a:p>
                      <a:pPr algn="ctr" fontAlgn="b"/>
                      <a:r>
                        <a:rPr lang="en-US" sz="500" b="1" i="0" u="sng" strike="noStrike">
                          <a:solidFill>
                            <a:srgbClr val="000000"/>
                          </a:solidFill>
                          <a:latin typeface="Arial"/>
                        </a:rPr>
                        <a:t> </a:t>
                      </a:r>
                    </a:p>
                  </a:txBody>
                  <a:tcPr marL="3616" marR="3616" marT="3616" marB="0" anchor="b">
                    <a:lnL>
                      <a:noFill/>
                    </a:lnL>
                    <a:lnR>
                      <a:noFill/>
                    </a:lnR>
                    <a:lnT>
                      <a:noFill/>
                    </a:lnT>
                    <a:lnB>
                      <a:noFill/>
                    </a:lnB>
                    <a:solidFill>
                      <a:srgbClr val="FFFFFF"/>
                    </a:solidFill>
                  </a:tcPr>
                </a:tc>
                <a:tc gridSpan="2">
                  <a:txBody>
                    <a:bodyPr/>
                    <a:lstStyle/>
                    <a:p>
                      <a:pPr algn="ctr" fontAlgn="b"/>
                      <a:r>
                        <a:rPr lang="en-US" sz="500" b="1" i="0" u="sng" strike="noStrike">
                          <a:solidFill>
                            <a:srgbClr val="000000"/>
                          </a:solidFill>
                          <a:latin typeface="Arial"/>
                        </a:rPr>
                        <a:t>in O.R. base?</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ctr" fontAlgn="b"/>
                      <a:r>
                        <a:rPr lang="en-US" sz="500" b="1" i="0" u="none" strike="noStrike">
                          <a:solidFill>
                            <a:srgbClr val="000000"/>
                          </a:solidFill>
                          <a:latin typeface="Arial"/>
                        </a:rPr>
                        <a:t> </a:t>
                      </a:r>
                    </a:p>
                  </a:txBody>
                  <a:tcPr marL="3616" marR="3616" marT="3616"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gridSpan="2">
                  <a:txBody>
                    <a:bodyPr/>
                    <a:lstStyle/>
                    <a:p>
                      <a:pPr algn="l" fontAlgn="b"/>
                      <a:r>
                        <a:rPr lang="en-US" sz="500" b="1" i="0" u="sng" strike="noStrike">
                          <a:solidFill>
                            <a:srgbClr val="000000"/>
                          </a:solidFill>
                          <a:latin typeface="Arial"/>
                        </a:rPr>
                        <a:t>OCCUPIED</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1" i="0" u="none" strike="noStrike">
                          <a:solidFill>
                            <a:srgbClr val="000000"/>
                          </a:solidFill>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1" i="0" u="none" strike="noStrike">
                          <a:solidFill>
                            <a:srgbClr val="000000"/>
                          </a:solidFill>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1" i="0" u="none" strike="noStrike">
                          <a:solidFill>
                            <a:srgbClr val="000000"/>
                          </a:solidFill>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extLst>
                  <a:ext uri="{0D108BD9-81ED-4DB2-BD59-A6C34878D82A}">
                    <a16:rowId xmlns:a16="http://schemas.microsoft.com/office/drawing/2014/main" val="10008"/>
                  </a:ext>
                </a:extLst>
              </a:tr>
              <a:tr h="215732">
                <a:tc>
                  <a:txBody>
                    <a:bodyPr/>
                    <a:lstStyle/>
                    <a:p>
                      <a:pPr algn="ctr" fontAlgn="b"/>
                      <a:r>
                        <a:rPr lang="en-US" sz="500" b="1" i="0" u="none" strike="noStrike">
                          <a:solidFill>
                            <a:srgbClr val="000000"/>
                          </a:solidFill>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1" i="0" u="none" strike="noStrike">
                          <a:solidFill>
                            <a:srgbClr val="000000"/>
                          </a:solidFill>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1" i="0" u="none" strike="noStrike">
                          <a:solidFill>
                            <a:srgbClr val="000000"/>
                          </a:solidFill>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1" i="0" u="none" strike="noStrike">
                          <a:solidFill>
                            <a:srgbClr val="000000"/>
                          </a:solidFill>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1" i="0" u="none" strike="noStrike">
                          <a:solidFill>
                            <a:srgbClr val="000000"/>
                          </a:solidFill>
                          <a:latin typeface="Arial"/>
                        </a:rPr>
                        <a:t> </a:t>
                      </a:r>
                    </a:p>
                  </a:txBody>
                  <a:tcPr marL="3616" marR="3616" marT="3616" marB="0" anchor="b">
                    <a:lnL>
                      <a:noFill/>
                    </a:lnL>
                    <a:lnR>
                      <a:noFill/>
                    </a:lnR>
                    <a:lnT>
                      <a:noFill/>
                    </a:lnT>
                    <a:lnB>
                      <a:noFill/>
                    </a:lnB>
                    <a:solidFill>
                      <a:srgbClr val="FFFFFF"/>
                    </a:solidFill>
                  </a:tcPr>
                </a:tc>
                <a:tc gridSpan="2">
                  <a:txBody>
                    <a:bodyPr/>
                    <a:lstStyle/>
                    <a:p>
                      <a:pPr algn="ctr" fontAlgn="b"/>
                      <a:r>
                        <a:rPr lang="en-US" sz="500" b="1" i="0" u="none" strike="noStrike">
                          <a:solidFill>
                            <a:srgbClr val="000000"/>
                          </a:solidFill>
                          <a:latin typeface="Arial"/>
                        </a:rPr>
                        <a:t> </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ctr" fontAlgn="b"/>
                      <a:r>
                        <a:rPr lang="en-US" sz="500" b="1" i="0" u="none" strike="noStrike">
                          <a:solidFill>
                            <a:srgbClr val="000000"/>
                          </a:solidFill>
                          <a:latin typeface="Arial"/>
                        </a:rPr>
                        <a:t> </a:t>
                      </a:r>
                    </a:p>
                  </a:txBody>
                  <a:tcPr marL="3616" marR="3616" marT="3616"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gridSpan="2">
                  <a:txBody>
                    <a:bodyPr/>
                    <a:lstStyle/>
                    <a:p>
                      <a:pPr algn="ctr" fontAlgn="b"/>
                      <a:r>
                        <a:rPr lang="en-US" sz="500" b="1" i="0" u="none" strike="noStrike">
                          <a:solidFill>
                            <a:srgbClr val="000000"/>
                          </a:solidFill>
                          <a:latin typeface="Arial"/>
                        </a:rPr>
                        <a:t> </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1" i="0" u="sng" strike="noStrike">
                          <a:solidFill>
                            <a:srgbClr val="000000"/>
                          </a:solidFill>
                          <a:latin typeface="Arial"/>
                        </a:rPr>
                        <a:t>Research</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1" i="0" u="sng" strike="noStrike">
                          <a:solidFill>
                            <a:srgbClr val="000000"/>
                          </a:solidFill>
                          <a:latin typeface="Arial"/>
                        </a:rPr>
                        <a:t>Instruction</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1" i="0" u="sng" strike="noStrike">
                          <a:solidFill>
                            <a:srgbClr val="000000"/>
                          </a:solidFill>
                          <a:latin typeface="Arial"/>
                        </a:rPr>
                        <a:t>OSA</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1" i="0" u="sng" strike="noStrike">
                          <a:solidFill>
                            <a:srgbClr val="000000"/>
                          </a:solidFill>
                          <a:latin typeface="Arial"/>
                        </a:rPr>
                        <a:t>DA</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1" i="0" u="sng" strike="noStrike">
                          <a:solidFill>
                            <a:srgbClr val="000000"/>
                          </a:solidFill>
                          <a:latin typeface="Arial"/>
                        </a:rPr>
                        <a:t>Total</a:t>
                      </a:r>
                    </a:p>
                  </a:txBody>
                  <a:tcPr marL="3616" marR="3616" marT="3616" marB="0" anchor="b">
                    <a:lnL>
                      <a:noFill/>
                    </a:lnL>
                    <a:lnR>
                      <a:noFill/>
                    </a:lnR>
                    <a:lnT>
                      <a:noFill/>
                    </a:lnT>
                    <a:lnB>
                      <a:noFill/>
                    </a:lnB>
                    <a:solidFill>
                      <a:srgbClr val="FFFFFF"/>
                    </a:solidFill>
                  </a:tcPr>
                </a:tc>
                <a:extLst>
                  <a:ext uri="{0D108BD9-81ED-4DB2-BD59-A6C34878D82A}">
                    <a16:rowId xmlns:a16="http://schemas.microsoft.com/office/drawing/2014/main" val="10009"/>
                  </a:ext>
                </a:extLst>
              </a:tr>
              <a:tr h="110365">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sng" strike="noStrike">
                          <a:solidFill>
                            <a:srgbClr val="000000"/>
                          </a:solidFill>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sng" strike="noStrike">
                          <a:solidFill>
                            <a:srgbClr val="000000"/>
                          </a:solidFill>
                          <a:latin typeface="Arial"/>
                        </a:rPr>
                        <a:t> </a:t>
                      </a:r>
                    </a:p>
                  </a:txBody>
                  <a:tcPr marL="3616" marR="3616" marT="3616" marB="0" anchor="b">
                    <a:lnL>
                      <a:noFill/>
                    </a:lnL>
                    <a:lnR>
                      <a:noFill/>
                    </a:lnR>
                    <a:lnT>
                      <a:noFill/>
                    </a:lnT>
                    <a:lnB>
                      <a:noFill/>
                    </a:lnB>
                    <a:solidFill>
                      <a:srgbClr val="FFFFFF"/>
                    </a:solidFill>
                  </a:tcPr>
                </a:tc>
                <a:tc gridSpan="2">
                  <a:txBody>
                    <a:bodyPr/>
                    <a:lstStyle/>
                    <a:p>
                      <a:pPr algn="l" fontAlgn="b"/>
                      <a:r>
                        <a:rPr lang="en-US" sz="500" b="0" i="0" u="sng" strike="noStrike">
                          <a:solidFill>
                            <a:srgbClr val="000000"/>
                          </a:solidFill>
                          <a:latin typeface="Arial"/>
                        </a:rPr>
                        <a:t> </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sng" strike="noStrike">
                          <a:solidFill>
                            <a:srgbClr val="000000"/>
                          </a:solidFill>
                          <a:latin typeface="Arial"/>
                        </a:rPr>
                        <a:t> </a:t>
                      </a:r>
                    </a:p>
                  </a:txBody>
                  <a:tcPr marL="3616" marR="3616" marT="3616"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gridSpan="2">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1" i="0" u="none" strike="noStrike">
                          <a:solidFill>
                            <a:srgbClr val="000000"/>
                          </a:solidFill>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1" i="0" u="sng" strike="noStrike">
                          <a:solidFill>
                            <a:srgbClr val="000000"/>
                          </a:solidFill>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1" i="0" u="sng" strike="noStrike">
                          <a:solidFill>
                            <a:srgbClr val="000000"/>
                          </a:solidFill>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extLst>
                  <a:ext uri="{0D108BD9-81ED-4DB2-BD59-A6C34878D82A}">
                    <a16:rowId xmlns:a16="http://schemas.microsoft.com/office/drawing/2014/main" val="10010"/>
                  </a:ext>
                </a:extLst>
              </a:tr>
              <a:tr h="110365">
                <a:tc>
                  <a:txBody>
                    <a:bodyPr/>
                    <a:lstStyle/>
                    <a:p>
                      <a:pPr algn="l" fontAlgn="b"/>
                      <a:r>
                        <a:rPr lang="en-US" sz="500" b="0" i="0" u="none" strike="noStrike">
                          <a:latin typeface="Arial"/>
                        </a:rPr>
                        <a:t>John Smith</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Faculty</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NIH #123456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r" fontAlgn="b"/>
                      <a:r>
                        <a:rPr lang="en-US" sz="500" b="0" i="0" u="none" strike="noStrike">
                          <a:latin typeface="Arial"/>
                        </a:rPr>
                        <a:t>$50,000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gridSpan="2">
                  <a:txBody>
                    <a:bodyPr/>
                    <a:lstStyle/>
                    <a:p>
                      <a:pPr algn="ctr" fontAlgn="b"/>
                      <a:r>
                        <a:rPr lang="en-US" sz="500" b="0" i="0" u="none" strike="noStrike">
                          <a:latin typeface="Arial"/>
                        </a:rPr>
                        <a:t>yes</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solidFill>
                            <a:srgbClr val="000000"/>
                          </a:solidFill>
                          <a:latin typeface="Arial"/>
                        </a:rPr>
                        <a:t> </a:t>
                      </a:r>
                    </a:p>
                  </a:txBody>
                  <a:tcPr marL="3616" marR="3616" marT="3616"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gridSpan="2">
                  <a:txBody>
                    <a:bodyPr/>
                    <a:lstStyle/>
                    <a:p>
                      <a:pPr algn="l" fontAlgn="b"/>
                      <a:r>
                        <a:rPr lang="en-US" sz="500" b="0" i="0" u="none" strike="noStrike">
                          <a:latin typeface="Arial"/>
                        </a:rPr>
                        <a:t>Lab #22</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r" fontAlgn="b"/>
                      <a:r>
                        <a:rPr lang="en-US" sz="500" b="0" i="0" u="none" strike="noStrike">
                          <a:latin typeface="Arial"/>
                        </a:rPr>
                        <a:t>400</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r" fontAlgn="b"/>
                      <a:r>
                        <a:rPr lang="en-US" sz="500" b="0" i="0" u="none" strike="noStrike">
                          <a:latin typeface="Arial"/>
                        </a:rPr>
                        <a:t>100</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0" i="0" u="none" strike="noStrike">
                          <a:latin typeface="Arial"/>
                        </a:rPr>
                        <a:t>0</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0" i="0" u="none" strike="noStrike">
                          <a:latin typeface="Arial"/>
                        </a:rPr>
                        <a:t>0</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0" i="0" u="none" strike="noStrike">
                          <a:latin typeface="Arial"/>
                        </a:rPr>
                        <a:t>500</a:t>
                      </a:r>
                    </a:p>
                  </a:txBody>
                  <a:tcPr marL="3616" marR="3616" marT="3616" marB="0" anchor="b">
                    <a:lnL>
                      <a:noFill/>
                    </a:lnL>
                    <a:lnR>
                      <a:noFill/>
                    </a:lnR>
                    <a:lnT>
                      <a:noFill/>
                    </a:lnT>
                    <a:lnB>
                      <a:noFill/>
                    </a:lnB>
                    <a:solidFill>
                      <a:srgbClr val="FFFFFF"/>
                    </a:solidFill>
                  </a:tcPr>
                </a:tc>
                <a:extLst>
                  <a:ext uri="{0D108BD9-81ED-4DB2-BD59-A6C34878D82A}">
                    <a16:rowId xmlns:a16="http://schemas.microsoft.com/office/drawing/2014/main" val="10011"/>
                  </a:ext>
                </a:extLst>
              </a:tr>
              <a:tr h="110365">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NIH #876543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r" fontAlgn="b"/>
                      <a:r>
                        <a:rPr lang="en-US" sz="500" b="0" i="0" u="none" strike="noStrike">
                          <a:latin typeface="Arial"/>
                        </a:rPr>
                        <a:t>$30,000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gridSpan="2">
                  <a:txBody>
                    <a:bodyPr/>
                    <a:lstStyle/>
                    <a:p>
                      <a:pPr algn="ctr" fontAlgn="b"/>
                      <a:r>
                        <a:rPr lang="en-US" sz="500" b="0" i="0" u="none" strike="noStrike">
                          <a:latin typeface="Arial"/>
                        </a:rPr>
                        <a:t>yes</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solidFill>
                            <a:srgbClr val="000000"/>
                          </a:solidFill>
                          <a:latin typeface="Arial"/>
                        </a:rPr>
                        <a:t> </a:t>
                      </a:r>
                    </a:p>
                  </a:txBody>
                  <a:tcPr marL="3616" marR="3616" marT="3616"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gridSpan="2">
                  <a:txBody>
                    <a:bodyPr/>
                    <a:lstStyle/>
                    <a:p>
                      <a:pPr algn="l" fontAlgn="b"/>
                      <a:r>
                        <a:rPr lang="en-US" sz="500" b="0" i="0" u="none" strike="noStrike">
                          <a:latin typeface="Arial"/>
                        </a:rPr>
                        <a:t>Lab #22</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r" fontAlgn="b"/>
                      <a:r>
                        <a:rPr lang="en-US" sz="500" b="0" i="0" u="none" strike="noStrike">
                          <a:latin typeface="Arial"/>
                        </a:rPr>
                        <a:t>400</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r" fontAlgn="b"/>
                      <a:r>
                        <a:rPr lang="en-US" sz="500" b="0" i="0" u="none" strike="noStrike">
                          <a:latin typeface="Arial"/>
                        </a:rPr>
                        <a:t>100</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0" i="0" u="none" strike="noStrike">
                          <a:latin typeface="Arial"/>
                        </a:rPr>
                        <a:t>0</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0" i="0" u="none" strike="noStrike">
                          <a:latin typeface="Arial"/>
                        </a:rPr>
                        <a:t>0</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0" i="0" u="none" strike="noStrike">
                          <a:latin typeface="Arial"/>
                        </a:rPr>
                        <a:t>500</a:t>
                      </a:r>
                    </a:p>
                  </a:txBody>
                  <a:tcPr marL="3616" marR="3616" marT="3616" marB="0" anchor="b">
                    <a:lnL>
                      <a:noFill/>
                    </a:lnL>
                    <a:lnR>
                      <a:noFill/>
                    </a:lnR>
                    <a:lnT>
                      <a:noFill/>
                    </a:lnT>
                    <a:lnB>
                      <a:noFill/>
                    </a:lnB>
                    <a:solidFill>
                      <a:srgbClr val="FFFFFF"/>
                    </a:solidFill>
                  </a:tcPr>
                </a:tc>
                <a:extLst>
                  <a:ext uri="{0D108BD9-81ED-4DB2-BD59-A6C34878D82A}">
                    <a16:rowId xmlns:a16="http://schemas.microsoft.com/office/drawing/2014/main" val="10012"/>
                  </a:ext>
                </a:extLst>
              </a:tr>
              <a:tr h="110365">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Dept. Funds</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r" fontAlgn="b"/>
                      <a:r>
                        <a:rPr lang="en-US" sz="500" b="0" i="0" u="none" strike="noStrike">
                          <a:latin typeface="Arial"/>
                        </a:rPr>
                        <a:t>$20,000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gridSpan="2">
                  <a:txBody>
                    <a:bodyPr/>
                    <a:lstStyle/>
                    <a:p>
                      <a:pPr algn="ctr" fontAlgn="b"/>
                      <a:r>
                        <a:rPr lang="en-US" sz="500" b="0" i="0" u="none" strike="noStrike">
                          <a:latin typeface="Arial"/>
                        </a:rPr>
                        <a:t>no</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solidFill>
                            <a:srgbClr val="000000"/>
                          </a:solidFill>
                          <a:latin typeface="Arial"/>
                        </a:rPr>
                        <a:t> </a:t>
                      </a:r>
                    </a:p>
                  </a:txBody>
                  <a:tcPr marL="3616" marR="3616" marT="3616"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gridSpan="2">
                  <a:txBody>
                    <a:bodyPr/>
                    <a:lstStyle/>
                    <a:p>
                      <a:pPr algn="l" fontAlgn="b"/>
                      <a:r>
                        <a:rPr lang="en-US" sz="500" b="0" i="0" u="none" strike="noStrike">
                          <a:latin typeface="Arial"/>
                        </a:rPr>
                        <a:t>Lab #22</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r" fontAlgn="b"/>
                      <a:r>
                        <a:rPr lang="en-US" sz="500" b="0" i="0" u="none" strike="noStrike">
                          <a:latin typeface="Arial"/>
                        </a:rPr>
                        <a:t>400</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r" fontAlgn="b"/>
                      <a:r>
                        <a:rPr lang="en-US" sz="500" b="0" i="0" u="none" strike="noStrike">
                          <a:latin typeface="Arial"/>
                        </a:rPr>
                        <a:t>100</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0" i="0" u="none" strike="noStrike">
                          <a:latin typeface="Arial"/>
                        </a:rPr>
                        <a:t>0</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0" i="0" u="none" strike="noStrike">
                          <a:latin typeface="Arial"/>
                        </a:rPr>
                        <a:t>0</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0" i="0" u="none" strike="noStrike">
                          <a:latin typeface="Arial"/>
                        </a:rPr>
                        <a:t>500</a:t>
                      </a:r>
                    </a:p>
                  </a:txBody>
                  <a:tcPr marL="3616" marR="3616" marT="3616" marB="0" anchor="b">
                    <a:lnL>
                      <a:noFill/>
                    </a:lnL>
                    <a:lnR>
                      <a:noFill/>
                    </a:lnR>
                    <a:lnT>
                      <a:noFill/>
                    </a:lnT>
                    <a:lnB>
                      <a:noFill/>
                    </a:lnB>
                    <a:solidFill>
                      <a:srgbClr val="FFFFFF"/>
                    </a:solidFill>
                  </a:tcPr>
                </a:tc>
                <a:extLst>
                  <a:ext uri="{0D108BD9-81ED-4DB2-BD59-A6C34878D82A}">
                    <a16:rowId xmlns:a16="http://schemas.microsoft.com/office/drawing/2014/main" val="10013"/>
                  </a:ext>
                </a:extLst>
              </a:tr>
              <a:tr h="110365">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gridSpan="2">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solidFill>
                            <a:srgbClr val="000000"/>
                          </a:solidFill>
                          <a:latin typeface="Arial"/>
                        </a:rPr>
                        <a:t> </a:t>
                      </a:r>
                    </a:p>
                  </a:txBody>
                  <a:tcPr marL="3616" marR="3616" marT="3616"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gridSpan="2">
                  <a:txBody>
                    <a:bodyPr/>
                    <a:lstStyle/>
                    <a:p>
                      <a:pPr algn="l" fontAlgn="b"/>
                      <a:r>
                        <a:rPr lang="en-US" sz="500" b="0" i="0" u="none" strike="noStrike">
                          <a:latin typeface="Arial"/>
                        </a:rPr>
                        <a:t>Office #10</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r" fontAlgn="b"/>
                      <a:r>
                        <a:rPr lang="en-US" sz="500" b="0" i="0" u="none" strike="noStrike">
                          <a:latin typeface="Arial"/>
                        </a:rPr>
                        <a:t>0</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r" fontAlgn="b"/>
                      <a:r>
                        <a:rPr lang="en-US" sz="500" b="0" i="0" u="none" strike="noStrike">
                          <a:latin typeface="Arial"/>
                        </a:rPr>
                        <a:t>0</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0" i="0" u="none" strike="noStrike">
                          <a:latin typeface="Arial"/>
                        </a:rPr>
                        <a:t>0</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0" i="0" u="none" strike="noStrike">
                          <a:latin typeface="Arial"/>
                        </a:rPr>
                        <a:t>100</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0" i="0" u="none" strike="noStrike">
                          <a:latin typeface="Arial"/>
                        </a:rPr>
                        <a:t>100</a:t>
                      </a:r>
                    </a:p>
                  </a:txBody>
                  <a:tcPr marL="3616" marR="3616" marT="3616" marB="0" anchor="b">
                    <a:lnL>
                      <a:noFill/>
                    </a:lnL>
                    <a:lnR>
                      <a:noFill/>
                    </a:lnR>
                    <a:lnT>
                      <a:noFill/>
                    </a:lnT>
                    <a:lnB>
                      <a:noFill/>
                    </a:lnB>
                    <a:solidFill>
                      <a:srgbClr val="FFFFFF"/>
                    </a:solidFill>
                  </a:tcPr>
                </a:tc>
                <a:extLst>
                  <a:ext uri="{0D108BD9-81ED-4DB2-BD59-A6C34878D82A}">
                    <a16:rowId xmlns:a16="http://schemas.microsoft.com/office/drawing/2014/main" val="10014"/>
                  </a:ext>
                </a:extLst>
              </a:tr>
              <a:tr h="110365">
                <a:tc>
                  <a:txBody>
                    <a:bodyPr/>
                    <a:lstStyle/>
                    <a:p>
                      <a:pPr algn="l" fontAlgn="b"/>
                      <a:r>
                        <a:rPr lang="en-US" sz="500" b="0" i="0" u="sng" strike="noStrike">
                          <a:solidFill>
                            <a:srgbClr val="000000"/>
                          </a:solidFill>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Total Salary</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r" fontAlgn="b"/>
                      <a:r>
                        <a:rPr lang="en-US" sz="500" b="0" i="0" u="none" strike="noStrike">
                          <a:latin typeface="Arial"/>
                        </a:rPr>
                        <a:t>$100,000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gridSpan="2">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solidFill>
                            <a:srgbClr val="000000"/>
                          </a:solidFill>
                          <a:latin typeface="Arial"/>
                        </a:rPr>
                        <a:t> </a:t>
                      </a:r>
                    </a:p>
                  </a:txBody>
                  <a:tcPr marL="3616" marR="3616" marT="3616"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gridSpan="2">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sng" strike="noStrike">
                          <a:solidFill>
                            <a:srgbClr val="000000"/>
                          </a:solidFill>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0" i="0" u="none" strike="noStrike">
                          <a:latin typeface="Arial"/>
                        </a:rPr>
                        <a:t> </a:t>
                      </a:r>
                    </a:p>
                  </a:txBody>
                  <a:tcPr marL="3616" marR="3616" marT="3616" marB="0" anchor="b">
                    <a:lnL>
                      <a:noFill/>
                    </a:lnL>
                    <a:lnR>
                      <a:noFill/>
                    </a:lnR>
                    <a:lnT>
                      <a:noFill/>
                    </a:lnT>
                    <a:lnB>
                      <a:noFill/>
                    </a:lnB>
                    <a:solidFill>
                      <a:srgbClr val="FFFFFF"/>
                    </a:solidFill>
                  </a:tcPr>
                </a:tc>
                <a:extLst>
                  <a:ext uri="{0D108BD9-81ED-4DB2-BD59-A6C34878D82A}">
                    <a16:rowId xmlns:a16="http://schemas.microsoft.com/office/drawing/2014/main" val="10015"/>
                  </a:ext>
                </a:extLst>
              </a:tr>
              <a:tr h="110365">
                <a:tc>
                  <a:txBody>
                    <a:bodyPr/>
                    <a:lstStyle/>
                    <a:p>
                      <a:pPr algn="l" fontAlgn="b"/>
                      <a:r>
                        <a:rPr lang="en-US" sz="500" b="0" i="0" u="sng" strike="noStrike">
                          <a:solidFill>
                            <a:srgbClr val="000000"/>
                          </a:solidFill>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solidFill>
                            <a:srgbClr val="000000"/>
                          </a:solidFill>
                          <a:latin typeface="Arial"/>
                        </a:rPr>
                        <a:t>=</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a:noFill/>
                    </a:lnB>
                    <a:solidFill>
                      <a:srgbClr val="FFFFFF"/>
                    </a:solidFill>
                  </a:tcPr>
                </a:tc>
                <a:tc gridSpan="2">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solidFill>
                            <a:srgbClr val="000000"/>
                          </a:solidFill>
                          <a:latin typeface="Arial"/>
                        </a:rPr>
                        <a:t> </a:t>
                      </a:r>
                    </a:p>
                  </a:txBody>
                  <a:tcPr marL="3616" marR="3616" marT="3616"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gridSpan="2">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sng" strike="noStrike">
                          <a:solidFill>
                            <a:srgbClr val="000000"/>
                          </a:solidFill>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0" i="0" u="none" strike="noStrike">
                          <a:latin typeface="Arial"/>
                        </a:rPr>
                        <a:t> </a:t>
                      </a:r>
                    </a:p>
                  </a:txBody>
                  <a:tcPr marL="3616" marR="3616" marT="3616" marB="0" anchor="b">
                    <a:lnL>
                      <a:noFill/>
                    </a:lnL>
                    <a:lnR>
                      <a:noFill/>
                    </a:lnR>
                    <a:lnT>
                      <a:noFill/>
                    </a:lnT>
                    <a:lnB>
                      <a:noFill/>
                    </a:lnB>
                    <a:solidFill>
                      <a:srgbClr val="FFFFFF"/>
                    </a:solidFill>
                  </a:tcPr>
                </a:tc>
                <a:extLst>
                  <a:ext uri="{0D108BD9-81ED-4DB2-BD59-A6C34878D82A}">
                    <a16:rowId xmlns:a16="http://schemas.microsoft.com/office/drawing/2014/main" val="10016"/>
                  </a:ext>
                </a:extLst>
              </a:tr>
              <a:tr h="110365">
                <a:tc>
                  <a:txBody>
                    <a:bodyPr/>
                    <a:lstStyle/>
                    <a:p>
                      <a:pPr algn="l" fontAlgn="b"/>
                      <a:r>
                        <a:rPr lang="en-US" sz="500" b="0" i="0" u="sng"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gridSpan="2">
                  <a:txBody>
                    <a:bodyPr/>
                    <a:lstStyle/>
                    <a:p>
                      <a:pPr algn="l" fontAlgn="b"/>
                      <a:r>
                        <a:rPr lang="en-US" sz="500" b="0" i="0" u="none" strike="noStrike">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l" fontAlgn="b"/>
                      <a:r>
                        <a:rPr lang="en-US" sz="500" b="0" i="0" u="none" strike="noStrike">
                          <a:solidFill>
                            <a:srgbClr val="000000"/>
                          </a:solidFill>
                          <a:latin typeface="Arial"/>
                        </a:rPr>
                        <a:t> </a:t>
                      </a:r>
                    </a:p>
                  </a:txBody>
                  <a:tcPr marL="3616" marR="3616" marT="3616" marB="0" anchor="b">
                    <a:lnL>
                      <a:noFill/>
                    </a:lnL>
                    <a:lnR w="63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w="63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solidFill>
                      <a:srgbClr val="FFFFFF"/>
                    </a:solidFill>
                  </a:tcPr>
                </a:tc>
                <a:tc gridSpan="2">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sng"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7"/>
                  </a:ext>
                </a:extLst>
              </a:tr>
              <a:tr h="110365">
                <a:tc>
                  <a:txBody>
                    <a:bodyPr/>
                    <a:lstStyle/>
                    <a:p>
                      <a:pPr algn="l" fontAlgn="b"/>
                      <a:r>
                        <a:rPr lang="en-US" sz="500" b="0" i="0" u="sng" strike="noStrike">
                          <a:solidFill>
                            <a:srgbClr val="000000"/>
                          </a:solidFill>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gridSpan="2">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a:txBody>
                    <a:bodyPr/>
                    <a:lstStyle/>
                    <a:p>
                      <a:pPr algn="l" fontAlgn="b"/>
                      <a:r>
                        <a:rPr lang="en-US" sz="500" b="0" i="0" u="none" strike="noStrike">
                          <a:solidFill>
                            <a:srgbClr val="000000"/>
                          </a:solidFill>
                          <a:latin typeface="Arial"/>
                        </a:rPr>
                        <a:t> </a:t>
                      </a:r>
                    </a:p>
                  </a:txBody>
                  <a:tcPr marL="3616" marR="3616" marT="3616" marB="0" anchor="b">
                    <a:lnL>
                      <a:noFill/>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w="63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solidFill>
                      <a:srgbClr val="FFFFFF"/>
                    </a:solidFill>
                  </a:tcPr>
                </a:tc>
                <a:tc gridSpan="2">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sng" strike="noStrike">
                          <a:solidFill>
                            <a:srgbClr val="000000"/>
                          </a:solidFill>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18"/>
                  </a:ext>
                </a:extLst>
              </a:tr>
              <a:tr h="110365">
                <a:tc>
                  <a:txBody>
                    <a:bodyPr/>
                    <a:lstStyle/>
                    <a:p>
                      <a:pPr algn="l" fontAlgn="b"/>
                      <a:r>
                        <a:rPr lang="en-US" sz="500" b="0" i="0" u="sng" strike="noStrike">
                          <a:solidFill>
                            <a:srgbClr val="000000"/>
                          </a:solidFill>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gridSpan="2">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solidFill>
                            <a:srgbClr val="000000"/>
                          </a:solidFill>
                          <a:latin typeface="Arial"/>
                        </a:rPr>
                        <a:t> </a:t>
                      </a:r>
                    </a:p>
                  </a:txBody>
                  <a:tcPr marL="3616" marR="3616" marT="3616"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gridSpan="2">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sng" strike="noStrike">
                          <a:solidFill>
                            <a:srgbClr val="000000"/>
                          </a:solidFill>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0" i="0" u="none" strike="noStrike">
                          <a:latin typeface="Arial"/>
                        </a:rPr>
                        <a:t> </a:t>
                      </a:r>
                    </a:p>
                  </a:txBody>
                  <a:tcPr marL="3616" marR="3616" marT="3616" marB="0" anchor="b">
                    <a:lnL>
                      <a:noFill/>
                    </a:lnL>
                    <a:lnR>
                      <a:noFill/>
                    </a:lnR>
                    <a:lnT>
                      <a:noFill/>
                    </a:lnT>
                    <a:lnB>
                      <a:noFill/>
                    </a:lnB>
                    <a:solidFill>
                      <a:srgbClr val="FFFFFF"/>
                    </a:solidFill>
                  </a:tcPr>
                </a:tc>
                <a:extLst>
                  <a:ext uri="{0D108BD9-81ED-4DB2-BD59-A6C34878D82A}">
                    <a16:rowId xmlns:a16="http://schemas.microsoft.com/office/drawing/2014/main" val="10019"/>
                  </a:ext>
                </a:extLst>
              </a:tr>
              <a:tr h="110365">
                <a:tc>
                  <a:txBody>
                    <a:bodyPr/>
                    <a:lstStyle/>
                    <a:p>
                      <a:pPr algn="l" fontAlgn="b"/>
                      <a:r>
                        <a:rPr lang="en-US" sz="500" b="0" i="0" u="none" strike="noStrike">
                          <a:latin typeface="Arial"/>
                        </a:rPr>
                        <a:t>Mary Jones</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Faculty</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NIH #475215</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r" fontAlgn="b"/>
                      <a:r>
                        <a:rPr lang="en-US" sz="500" b="0" i="0" u="none" strike="noStrike">
                          <a:latin typeface="Arial"/>
                        </a:rPr>
                        <a:t>$100,000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gridSpan="2">
                  <a:txBody>
                    <a:bodyPr/>
                    <a:lstStyle/>
                    <a:p>
                      <a:pPr algn="ctr" fontAlgn="b"/>
                      <a:r>
                        <a:rPr lang="en-US" sz="500" b="0" i="0" u="none" strike="noStrike">
                          <a:latin typeface="Arial"/>
                        </a:rPr>
                        <a:t>yes</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solidFill>
                            <a:srgbClr val="000000"/>
                          </a:solidFill>
                          <a:latin typeface="Arial"/>
                        </a:rPr>
                        <a:t> </a:t>
                      </a:r>
                    </a:p>
                  </a:txBody>
                  <a:tcPr marL="3616" marR="3616" marT="3616"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gridSpan="2">
                  <a:txBody>
                    <a:bodyPr/>
                    <a:lstStyle/>
                    <a:p>
                      <a:pPr algn="l" fontAlgn="b"/>
                      <a:r>
                        <a:rPr lang="en-US" sz="500" b="0" i="0" u="none" strike="noStrike">
                          <a:latin typeface="Arial"/>
                        </a:rPr>
                        <a:t>Lab #40</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r" fontAlgn="b"/>
                      <a:r>
                        <a:rPr lang="en-US" sz="500" b="0" i="0" u="none" strike="noStrike">
                          <a:latin typeface="Arial"/>
                        </a:rPr>
                        <a:t>500</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r" fontAlgn="b"/>
                      <a:r>
                        <a:rPr lang="en-US" sz="500" b="0" i="0" u="none" strike="noStrike">
                          <a:latin typeface="Arial"/>
                        </a:rPr>
                        <a:t>0</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0" i="0" u="none" strike="noStrike">
                          <a:latin typeface="Arial"/>
                        </a:rPr>
                        <a:t>0</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0" i="0" u="none" strike="noStrike">
                          <a:latin typeface="Arial"/>
                        </a:rPr>
                        <a:t>0</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0" i="0" u="none" strike="noStrike">
                          <a:latin typeface="Arial"/>
                        </a:rPr>
                        <a:t>500</a:t>
                      </a:r>
                    </a:p>
                  </a:txBody>
                  <a:tcPr marL="3616" marR="3616" marT="3616" marB="0" anchor="b">
                    <a:lnL>
                      <a:noFill/>
                    </a:lnL>
                    <a:lnR>
                      <a:noFill/>
                    </a:lnR>
                    <a:lnT>
                      <a:noFill/>
                    </a:lnT>
                    <a:lnB>
                      <a:noFill/>
                    </a:lnB>
                    <a:solidFill>
                      <a:srgbClr val="FFFFFF"/>
                    </a:solidFill>
                  </a:tcPr>
                </a:tc>
                <a:extLst>
                  <a:ext uri="{0D108BD9-81ED-4DB2-BD59-A6C34878D82A}">
                    <a16:rowId xmlns:a16="http://schemas.microsoft.com/office/drawing/2014/main" val="10020"/>
                  </a:ext>
                </a:extLst>
              </a:tr>
              <a:tr h="110365">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gridSpan="2">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solidFill>
                            <a:srgbClr val="000000"/>
                          </a:solidFill>
                          <a:latin typeface="Arial"/>
                        </a:rPr>
                        <a:t> </a:t>
                      </a:r>
                    </a:p>
                  </a:txBody>
                  <a:tcPr marL="3616" marR="3616" marT="3616"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gridSpan="2">
                  <a:txBody>
                    <a:bodyPr/>
                    <a:lstStyle/>
                    <a:p>
                      <a:pPr algn="l" fontAlgn="b"/>
                      <a:r>
                        <a:rPr lang="en-US" sz="500" b="0" i="0" u="none" strike="noStrike">
                          <a:latin typeface="Arial"/>
                        </a:rPr>
                        <a:t>Office #12</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r" fontAlgn="b"/>
                      <a:r>
                        <a:rPr lang="en-US" sz="500" b="0" i="0" u="none" strike="noStrike">
                          <a:latin typeface="Arial"/>
                        </a:rPr>
                        <a:t>40</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r" fontAlgn="b"/>
                      <a:r>
                        <a:rPr lang="en-US" sz="500" b="0" i="0" u="none" strike="noStrike">
                          <a:latin typeface="Arial"/>
                        </a:rPr>
                        <a:t>40</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0" i="0" u="none" strike="noStrike">
                          <a:latin typeface="Arial"/>
                        </a:rPr>
                        <a:t>0</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0" i="0" u="none" strike="noStrike">
                          <a:latin typeface="Arial"/>
                        </a:rPr>
                        <a:t>40</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0" i="0" u="none" strike="noStrike">
                          <a:latin typeface="Arial"/>
                        </a:rPr>
                        <a:t>120</a:t>
                      </a:r>
                    </a:p>
                  </a:txBody>
                  <a:tcPr marL="3616" marR="3616" marT="3616" marB="0" anchor="b">
                    <a:lnL>
                      <a:noFill/>
                    </a:lnL>
                    <a:lnR>
                      <a:noFill/>
                    </a:lnR>
                    <a:lnT>
                      <a:noFill/>
                    </a:lnT>
                    <a:lnB>
                      <a:noFill/>
                    </a:lnB>
                    <a:solidFill>
                      <a:srgbClr val="FFFFFF"/>
                    </a:solidFill>
                  </a:tcPr>
                </a:tc>
                <a:extLst>
                  <a:ext uri="{0D108BD9-81ED-4DB2-BD59-A6C34878D82A}">
                    <a16:rowId xmlns:a16="http://schemas.microsoft.com/office/drawing/2014/main" val="10021"/>
                  </a:ext>
                </a:extLst>
              </a:tr>
              <a:tr h="110365">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Total Salary</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r" fontAlgn="b"/>
                      <a:r>
                        <a:rPr lang="en-US" sz="500" b="0" i="0" u="none" strike="noStrike">
                          <a:latin typeface="Arial"/>
                        </a:rPr>
                        <a:t>$100,000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gridSpan="2">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solidFill>
                            <a:srgbClr val="000000"/>
                          </a:solidFill>
                          <a:latin typeface="Arial"/>
                        </a:rPr>
                        <a:t> </a:t>
                      </a:r>
                    </a:p>
                  </a:txBody>
                  <a:tcPr marL="3616" marR="3616" marT="3616"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gridSpan="2">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0" i="0" u="none" strike="noStrike">
                          <a:latin typeface="Arial"/>
                        </a:rPr>
                        <a:t> </a:t>
                      </a:r>
                    </a:p>
                  </a:txBody>
                  <a:tcPr marL="3616" marR="3616" marT="3616" marB="0" anchor="b">
                    <a:lnL>
                      <a:noFill/>
                    </a:lnL>
                    <a:lnR>
                      <a:noFill/>
                    </a:lnR>
                    <a:lnT>
                      <a:noFill/>
                    </a:lnT>
                    <a:lnB>
                      <a:noFill/>
                    </a:lnB>
                    <a:solidFill>
                      <a:srgbClr val="FFFFFF"/>
                    </a:solidFill>
                  </a:tcPr>
                </a:tc>
                <a:extLst>
                  <a:ext uri="{0D108BD9-81ED-4DB2-BD59-A6C34878D82A}">
                    <a16:rowId xmlns:a16="http://schemas.microsoft.com/office/drawing/2014/main" val="10022"/>
                  </a:ext>
                </a:extLst>
              </a:tr>
              <a:tr h="110365">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solidFill>
                            <a:srgbClr val="000000"/>
                          </a:solidFill>
                          <a:latin typeface="Arial"/>
                        </a:rPr>
                        <a:t>=</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a:noFill/>
                    </a:lnB>
                    <a:solidFill>
                      <a:srgbClr val="FFFFFF"/>
                    </a:solidFill>
                  </a:tcPr>
                </a:tc>
                <a:tc gridSpan="2">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solidFill>
                            <a:srgbClr val="000000"/>
                          </a:solidFill>
                          <a:latin typeface="Arial"/>
                        </a:rPr>
                        <a:t> </a:t>
                      </a:r>
                    </a:p>
                  </a:txBody>
                  <a:tcPr marL="3616" marR="3616" marT="3616"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gridSpan="2">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0" i="0" u="none" strike="noStrike">
                          <a:latin typeface="Arial"/>
                        </a:rPr>
                        <a:t> </a:t>
                      </a:r>
                    </a:p>
                  </a:txBody>
                  <a:tcPr marL="3616" marR="3616" marT="3616" marB="0" anchor="b">
                    <a:lnL>
                      <a:noFill/>
                    </a:lnL>
                    <a:lnR>
                      <a:noFill/>
                    </a:lnR>
                    <a:lnT>
                      <a:noFill/>
                    </a:lnT>
                    <a:lnB>
                      <a:noFill/>
                    </a:lnB>
                    <a:solidFill>
                      <a:srgbClr val="FFFFFF"/>
                    </a:solidFill>
                  </a:tcPr>
                </a:tc>
                <a:extLst>
                  <a:ext uri="{0D108BD9-81ED-4DB2-BD59-A6C34878D82A}">
                    <a16:rowId xmlns:a16="http://schemas.microsoft.com/office/drawing/2014/main" val="10023"/>
                  </a:ext>
                </a:extLst>
              </a:tr>
              <a:tr h="110365">
                <a:tc>
                  <a:txBody>
                    <a:bodyPr/>
                    <a:lstStyle/>
                    <a:p>
                      <a:pPr algn="l" fontAlgn="b"/>
                      <a:r>
                        <a:rPr lang="en-US" sz="500" b="0" i="0" u="sng"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gridSpan="2">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l" fontAlgn="b"/>
                      <a:r>
                        <a:rPr lang="en-US" sz="500" b="0" i="0" u="none" strike="noStrike">
                          <a:solidFill>
                            <a:srgbClr val="000000"/>
                          </a:solidFill>
                          <a:latin typeface="Arial"/>
                        </a:rPr>
                        <a:t> </a:t>
                      </a:r>
                    </a:p>
                  </a:txBody>
                  <a:tcPr marL="3616" marR="3616" marT="3616" marB="0" anchor="b">
                    <a:lnL>
                      <a:noFill/>
                    </a:lnL>
                    <a:lnR w="63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w="63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solidFill>
                      <a:srgbClr val="FFFFFF"/>
                    </a:solidFill>
                  </a:tcPr>
                </a:tc>
                <a:tc gridSpan="2">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sng"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24"/>
                  </a:ext>
                </a:extLst>
              </a:tr>
              <a:tr h="110365">
                <a:tc>
                  <a:txBody>
                    <a:bodyPr/>
                    <a:lstStyle/>
                    <a:p>
                      <a:pPr algn="l" fontAlgn="b"/>
                      <a:r>
                        <a:rPr lang="en-US" sz="500" b="0" i="0" u="sng" strike="noStrike">
                          <a:solidFill>
                            <a:srgbClr val="000000"/>
                          </a:solidFill>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gridSpan="2">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a:txBody>
                    <a:bodyPr/>
                    <a:lstStyle/>
                    <a:p>
                      <a:pPr algn="l" fontAlgn="b"/>
                      <a:r>
                        <a:rPr lang="en-US" sz="500" b="0" i="0" u="none" strike="noStrike">
                          <a:solidFill>
                            <a:srgbClr val="000000"/>
                          </a:solidFill>
                          <a:latin typeface="Arial"/>
                        </a:rPr>
                        <a:t> </a:t>
                      </a:r>
                    </a:p>
                  </a:txBody>
                  <a:tcPr marL="3616" marR="3616" marT="3616" marB="0" anchor="b">
                    <a:lnL>
                      <a:noFill/>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w="63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solidFill>
                      <a:srgbClr val="FFFFFF"/>
                    </a:solidFill>
                  </a:tcPr>
                </a:tc>
                <a:tc gridSpan="2">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sng" strike="noStrike">
                          <a:solidFill>
                            <a:srgbClr val="000000"/>
                          </a:solidFill>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25"/>
                  </a:ext>
                </a:extLst>
              </a:tr>
              <a:tr h="215732">
                <a:tc>
                  <a:txBody>
                    <a:bodyPr/>
                    <a:lstStyle/>
                    <a:p>
                      <a:pPr algn="l" fontAlgn="b"/>
                      <a:r>
                        <a:rPr lang="en-US" sz="500" b="0" i="0" u="none" strike="noStrike">
                          <a:latin typeface="Arial"/>
                        </a:rPr>
                        <a:t>Mike Walker</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Grad Student</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NIH #123456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r" fontAlgn="b"/>
                      <a:r>
                        <a:rPr lang="en-US" sz="500" b="0" i="0" u="none" strike="noStrike">
                          <a:latin typeface="Arial"/>
                        </a:rPr>
                        <a:t>$15,000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gridSpan="2">
                  <a:txBody>
                    <a:bodyPr/>
                    <a:lstStyle/>
                    <a:p>
                      <a:pPr algn="ctr" fontAlgn="b"/>
                      <a:r>
                        <a:rPr lang="en-US" sz="500" b="0" i="0" u="none" strike="noStrike">
                          <a:latin typeface="Arial"/>
                        </a:rPr>
                        <a:t>yes</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solidFill>
                            <a:srgbClr val="000000"/>
                          </a:solidFill>
                          <a:latin typeface="Arial"/>
                        </a:rPr>
                        <a:t> </a:t>
                      </a:r>
                    </a:p>
                  </a:txBody>
                  <a:tcPr marL="3616" marR="3616" marT="3616"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gridSpan="2">
                  <a:txBody>
                    <a:bodyPr/>
                    <a:lstStyle/>
                    <a:p>
                      <a:pPr algn="l" fontAlgn="b"/>
                      <a:r>
                        <a:rPr lang="en-US" sz="500" b="0" i="0" u="none" strike="noStrike">
                          <a:latin typeface="Arial"/>
                        </a:rPr>
                        <a:t>Lab #22</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r" fontAlgn="b"/>
                      <a:r>
                        <a:rPr lang="en-US" sz="500" b="0" i="0" u="none" strike="noStrike">
                          <a:latin typeface="Arial"/>
                        </a:rPr>
                        <a:t>400</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r" fontAlgn="b"/>
                      <a:r>
                        <a:rPr lang="en-US" sz="500" b="0" i="0" u="none" strike="noStrike">
                          <a:latin typeface="Arial"/>
                        </a:rPr>
                        <a:t>100</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0" i="0" u="none" strike="noStrike">
                          <a:latin typeface="Arial"/>
                        </a:rPr>
                        <a:t>0</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0" i="0" u="none" strike="noStrike">
                          <a:latin typeface="Arial"/>
                        </a:rPr>
                        <a:t>0</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0" i="0" u="none" strike="noStrike">
                          <a:latin typeface="Arial"/>
                        </a:rPr>
                        <a:t>500</a:t>
                      </a:r>
                    </a:p>
                  </a:txBody>
                  <a:tcPr marL="3616" marR="3616" marT="3616" marB="0" anchor="b">
                    <a:lnL>
                      <a:noFill/>
                    </a:lnL>
                    <a:lnR>
                      <a:noFill/>
                    </a:lnR>
                    <a:lnT>
                      <a:noFill/>
                    </a:lnT>
                    <a:lnB>
                      <a:noFill/>
                    </a:lnB>
                    <a:solidFill>
                      <a:srgbClr val="FFFFFF"/>
                    </a:solidFill>
                  </a:tcPr>
                </a:tc>
                <a:extLst>
                  <a:ext uri="{0D108BD9-81ED-4DB2-BD59-A6C34878D82A}">
                    <a16:rowId xmlns:a16="http://schemas.microsoft.com/office/drawing/2014/main" val="10026"/>
                  </a:ext>
                </a:extLst>
              </a:tr>
              <a:tr h="110365">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Dept. Funds</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r" fontAlgn="b"/>
                      <a:r>
                        <a:rPr lang="en-US" sz="500" b="0" i="0" u="none" strike="noStrike">
                          <a:latin typeface="Arial"/>
                        </a:rPr>
                        <a:t>$15,000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gridSpan="2">
                  <a:txBody>
                    <a:bodyPr/>
                    <a:lstStyle/>
                    <a:p>
                      <a:pPr algn="ctr" fontAlgn="b"/>
                      <a:r>
                        <a:rPr lang="en-US" sz="500" b="0" i="0" u="none" strike="noStrike">
                          <a:latin typeface="Arial"/>
                        </a:rPr>
                        <a:t>no</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solidFill>
                            <a:srgbClr val="000000"/>
                          </a:solidFill>
                          <a:latin typeface="Arial"/>
                        </a:rPr>
                        <a:t> </a:t>
                      </a:r>
                    </a:p>
                  </a:txBody>
                  <a:tcPr marL="3616" marR="3616" marT="3616"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gridSpan="2">
                  <a:txBody>
                    <a:bodyPr/>
                    <a:lstStyle/>
                    <a:p>
                      <a:pPr algn="l" fontAlgn="b"/>
                      <a:r>
                        <a:rPr lang="en-US" sz="500" b="0" i="0" u="none" strike="noStrike">
                          <a:latin typeface="Arial"/>
                        </a:rPr>
                        <a:t>Lab #22</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r" fontAlgn="b"/>
                      <a:r>
                        <a:rPr lang="en-US" sz="500" b="0" i="0" u="none" strike="noStrike">
                          <a:latin typeface="Arial"/>
                        </a:rPr>
                        <a:t>400</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r" fontAlgn="b"/>
                      <a:r>
                        <a:rPr lang="en-US" sz="500" b="0" i="0" u="none" strike="noStrike">
                          <a:latin typeface="Arial"/>
                        </a:rPr>
                        <a:t>100</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0" i="0" u="none" strike="noStrike">
                          <a:latin typeface="Arial"/>
                        </a:rPr>
                        <a:t>0</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0" i="0" u="none" strike="noStrike">
                          <a:latin typeface="Arial"/>
                        </a:rPr>
                        <a:t>0</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0" i="0" u="none" strike="noStrike">
                          <a:latin typeface="Arial"/>
                        </a:rPr>
                        <a:t>500</a:t>
                      </a:r>
                    </a:p>
                  </a:txBody>
                  <a:tcPr marL="3616" marR="3616" marT="3616" marB="0" anchor="b">
                    <a:lnL>
                      <a:noFill/>
                    </a:lnL>
                    <a:lnR>
                      <a:noFill/>
                    </a:lnR>
                    <a:lnT>
                      <a:noFill/>
                    </a:lnT>
                    <a:lnB>
                      <a:noFill/>
                    </a:lnB>
                    <a:solidFill>
                      <a:srgbClr val="FFFFFF"/>
                    </a:solidFill>
                  </a:tcPr>
                </a:tc>
                <a:extLst>
                  <a:ext uri="{0D108BD9-81ED-4DB2-BD59-A6C34878D82A}">
                    <a16:rowId xmlns:a16="http://schemas.microsoft.com/office/drawing/2014/main" val="10027"/>
                  </a:ext>
                </a:extLst>
              </a:tr>
              <a:tr h="110365">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gridSpan="2">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solidFill>
                            <a:srgbClr val="000000"/>
                          </a:solidFill>
                          <a:latin typeface="Arial"/>
                        </a:rPr>
                        <a:t> </a:t>
                      </a:r>
                    </a:p>
                  </a:txBody>
                  <a:tcPr marL="3616" marR="3616" marT="3616"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gridSpan="2">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0" i="0" u="none" strike="noStrike">
                          <a:latin typeface="Arial"/>
                        </a:rPr>
                        <a:t> </a:t>
                      </a:r>
                    </a:p>
                  </a:txBody>
                  <a:tcPr marL="3616" marR="3616" marT="3616" marB="0" anchor="b">
                    <a:lnL>
                      <a:noFill/>
                    </a:lnL>
                    <a:lnR>
                      <a:noFill/>
                    </a:lnR>
                    <a:lnT>
                      <a:noFill/>
                    </a:lnT>
                    <a:lnB>
                      <a:noFill/>
                    </a:lnB>
                    <a:solidFill>
                      <a:srgbClr val="FFFFFF"/>
                    </a:solidFill>
                  </a:tcPr>
                </a:tc>
                <a:extLst>
                  <a:ext uri="{0D108BD9-81ED-4DB2-BD59-A6C34878D82A}">
                    <a16:rowId xmlns:a16="http://schemas.microsoft.com/office/drawing/2014/main" val="10028"/>
                  </a:ext>
                </a:extLst>
              </a:tr>
              <a:tr h="110365">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Total Salary</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r" fontAlgn="b"/>
                      <a:r>
                        <a:rPr lang="en-US" sz="500" b="0" i="0" u="none" strike="noStrike">
                          <a:latin typeface="Arial"/>
                        </a:rPr>
                        <a:t>$30,000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gridSpan="2">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solidFill>
                            <a:srgbClr val="000000"/>
                          </a:solidFill>
                          <a:latin typeface="Arial"/>
                        </a:rPr>
                        <a:t> </a:t>
                      </a:r>
                    </a:p>
                  </a:txBody>
                  <a:tcPr marL="3616" marR="3616" marT="3616"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gridSpan="2">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0" i="0" u="none" strike="noStrike">
                          <a:latin typeface="Arial"/>
                        </a:rPr>
                        <a:t> </a:t>
                      </a:r>
                    </a:p>
                  </a:txBody>
                  <a:tcPr marL="3616" marR="3616" marT="3616" marB="0" anchor="b">
                    <a:lnL>
                      <a:noFill/>
                    </a:lnL>
                    <a:lnR>
                      <a:noFill/>
                    </a:lnR>
                    <a:lnT>
                      <a:noFill/>
                    </a:lnT>
                    <a:lnB>
                      <a:noFill/>
                    </a:lnB>
                    <a:solidFill>
                      <a:srgbClr val="FFFFFF"/>
                    </a:solidFill>
                  </a:tcPr>
                </a:tc>
                <a:extLst>
                  <a:ext uri="{0D108BD9-81ED-4DB2-BD59-A6C34878D82A}">
                    <a16:rowId xmlns:a16="http://schemas.microsoft.com/office/drawing/2014/main" val="10029"/>
                  </a:ext>
                </a:extLst>
              </a:tr>
              <a:tr h="110365">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gridSpan="2">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solidFill>
                            <a:srgbClr val="000000"/>
                          </a:solidFill>
                          <a:latin typeface="Arial"/>
                        </a:rPr>
                        <a:t> </a:t>
                      </a:r>
                    </a:p>
                  </a:txBody>
                  <a:tcPr marL="3616" marR="3616" marT="3616"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gridSpan="2">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0" i="0" u="none" strike="noStrike">
                          <a:latin typeface="Arial"/>
                        </a:rPr>
                        <a:t> </a:t>
                      </a:r>
                    </a:p>
                  </a:txBody>
                  <a:tcPr marL="3616" marR="3616" marT="3616" marB="0" anchor="b">
                    <a:lnL>
                      <a:noFill/>
                    </a:lnL>
                    <a:lnR>
                      <a:noFill/>
                    </a:lnR>
                    <a:lnT>
                      <a:noFill/>
                    </a:lnT>
                    <a:lnB>
                      <a:noFill/>
                    </a:lnB>
                    <a:solidFill>
                      <a:srgbClr val="FFFFFF"/>
                    </a:solidFill>
                  </a:tcPr>
                </a:tc>
                <a:extLst>
                  <a:ext uri="{0D108BD9-81ED-4DB2-BD59-A6C34878D82A}">
                    <a16:rowId xmlns:a16="http://schemas.microsoft.com/office/drawing/2014/main" val="10030"/>
                  </a:ext>
                </a:extLst>
              </a:tr>
              <a:tr h="110365">
                <a:tc>
                  <a:txBody>
                    <a:bodyPr/>
                    <a:lstStyle/>
                    <a:p>
                      <a:pPr algn="l" fontAlgn="b"/>
                      <a:r>
                        <a:rPr lang="en-US" sz="500" b="0" i="0" u="sng"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gridSpan="2">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l" fontAlgn="b"/>
                      <a:r>
                        <a:rPr lang="en-US" sz="500" b="0" i="0" u="none" strike="noStrike">
                          <a:solidFill>
                            <a:srgbClr val="000000"/>
                          </a:solidFill>
                          <a:latin typeface="Arial"/>
                        </a:rPr>
                        <a:t> </a:t>
                      </a:r>
                    </a:p>
                  </a:txBody>
                  <a:tcPr marL="3616" marR="3616" marT="3616" marB="0" anchor="b">
                    <a:lnL>
                      <a:noFill/>
                    </a:lnL>
                    <a:lnR w="63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w="63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solidFill>
                      <a:srgbClr val="FFFFFF"/>
                    </a:solidFill>
                  </a:tcPr>
                </a:tc>
                <a:tc gridSpan="2">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sng"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31"/>
                  </a:ext>
                </a:extLst>
              </a:tr>
              <a:tr h="110365">
                <a:tc>
                  <a:txBody>
                    <a:bodyPr/>
                    <a:lstStyle/>
                    <a:p>
                      <a:pPr algn="l" fontAlgn="b"/>
                      <a:r>
                        <a:rPr lang="en-US" sz="500" b="0" i="0" u="sng" strike="noStrike">
                          <a:solidFill>
                            <a:srgbClr val="000000"/>
                          </a:solidFill>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gridSpan="2">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a:txBody>
                    <a:bodyPr/>
                    <a:lstStyle/>
                    <a:p>
                      <a:pPr algn="l" fontAlgn="b"/>
                      <a:r>
                        <a:rPr lang="en-US" sz="500" b="0" i="0" u="none" strike="noStrike">
                          <a:solidFill>
                            <a:srgbClr val="000000"/>
                          </a:solidFill>
                          <a:latin typeface="Arial"/>
                        </a:rPr>
                        <a:t> </a:t>
                      </a:r>
                    </a:p>
                  </a:txBody>
                  <a:tcPr marL="3616" marR="3616" marT="3616" marB="0" anchor="b">
                    <a:lnL>
                      <a:noFill/>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w="63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solidFill>
                      <a:srgbClr val="FFFFFF"/>
                    </a:solidFill>
                  </a:tcPr>
                </a:tc>
                <a:tc gridSpan="2">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sng" strike="noStrike">
                          <a:solidFill>
                            <a:srgbClr val="000000"/>
                          </a:solidFill>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32"/>
                  </a:ext>
                </a:extLst>
              </a:tr>
              <a:tr h="215732">
                <a:tc>
                  <a:txBody>
                    <a:bodyPr/>
                    <a:lstStyle/>
                    <a:p>
                      <a:pPr algn="l" fontAlgn="b"/>
                      <a:r>
                        <a:rPr lang="en-US" sz="500" b="0" i="0" u="none" strike="noStrike">
                          <a:latin typeface="Arial"/>
                        </a:rPr>
                        <a:t>Susan Moore</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Grad Student</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NIH #767680</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r" fontAlgn="b"/>
                      <a:r>
                        <a:rPr lang="en-US" sz="500" b="0" i="0" u="none" strike="noStrike">
                          <a:latin typeface="Arial"/>
                        </a:rPr>
                        <a:t>$15,000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gridSpan="2">
                  <a:txBody>
                    <a:bodyPr/>
                    <a:lstStyle/>
                    <a:p>
                      <a:pPr algn="ctr" fontAlgn="b"/>
                      <a:r>
                        <a:rPr lang="en-US" sz="500" b="0" i="0" u="none" strike="noStrike">
                          <a:latin typeface="Arial"/>
                        </a:rPr>
                        <a:t>yes</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solidFill>
                            <a:srgbClr val="000000"/>
                          </a:solidFill>
                          <a:latin typeface="Arial"/>
                        </a:rPr>
                        <a:t> </a:t>
                      </a:r>
                    </a:p>
                  </a:txBody>
                  <a:tcPr marL="3616" marR="3616" marT="3616"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gridSpan="2">
                  <a:txBody>
                    <a:bodyPr/>
                    <a:lstStyle/>
                    <a:p>
                      <a:pPr algn="l" fontAlgn="b"/>
                      <a:r>
                        <a:rPr lang="en-US" sz="500" b="0" i="0" u="none" strike="noStrike">
                          <a:latin typeface="Arial"/>
                        </a:rPr>
                        <a:t>Lab #57</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r" fontAlgn="b"/>
                      <a:r>
                        <a:rPr lang="en-US" sz="500" b="0" i="0" u="none" strike="noStrike">
                          <a:latin typeface="Arial"/>
                        </a:rPr>
                        <a:t>600</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r" fontAlgn="b"/>
                      <a:r>
                        <a:rPr lang="en-US" sz="500" b="0" i="0" u="none" strike="noStrike">
                          <a:latin typeface="Arial"/>
                        </a:rPr>
                        <a:t>0</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0" i="0" u="none" strike="noStrike">
                          <a:latin typeface="Arial"/>
                        </a:rPr>
                        <a:t>0</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0" i="0" u="none" strike="noStrike">
                          <a:latin typeface="Arial"/>
                        </a:rPr>
                        <a:t>0</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0" i="0" u="none" strike="noStrike">
                          <a:latin typeface="Arial"/>
                        </a:rPr>
                        <a:t>600</a:t>
                      </a:r>
                    </a:p>
                  </a:txBody>
                  <a:tcPr marL="3616" marR="3616" marT="3616" marB="0" anchor="b">
                    <a:lnL>
                      <a:noFill/>
                    </a:lnL>
                    <a:lnR>
                      <a:noFill/>
                    </a:lnR>
                    <a:lnT>
                      <a:noFill/>
                    </a:lnT>
                    <a:lnB>
                      <a:noFill/>
                    </a:lnB>
                    <a:solidFill>
                      <a:srgbClr val="FFFFFF"/>
                    </a:solidFill>
                  </a:tcPr>
                </a:tc>
                <a:extLst>
                  <a:ext uri="{0D108BD9-81ED-4DB2-BD59-A6C34878D82A}">
                    <a16:rowId xmlns:a16="http://schemas.microsoft.com/office/drawing/2014/main" val="10033"/>
                  </a:ext>
                </a:extLst>
              </a:tr>
              <a:tr h="110365">
                <a:tc>
                  <a:txBody>
                    <a:bodyPr/>
                    <a:lstStyle/>
                    <a:p>
                      <a:pPr algn="l" fontAlgn="b"/>
                      <a:r>
                        <a:rPr lang="en-US" sz="500" b="0" i="0" u="sng" strike="noStrike">
                          <a:solidFill>
                            <a:srgbClr val="000000"/>
                          </a:solidFill>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Dept. Funds</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r" fontAlgn="b"/>
                      <a:r>
                        <a:rPr lang="en-US" sz="500" b="0" i="0" u="none" strike="noStrike">
                          <a:latin typeface="Arial"/>
                        </a:rPr>
                        <a:t>$10,000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gridSpan="2">
                  <a:txBody>
                    <a:bodyPr/>
                    <a:lstStyle/>
                    <a:p>
                      <a:pPr algn="ctr" fontAlgn="b"/>
                      <a:r>
                        <a:rPr lang="en-US" sz="500" b="0" i="0" u="none" strike="noStrike">
                          <a:latin typeface="Arial"/>
                        </a:rPr>
                        <a:t>yes</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solidFill>
                            <a:srgbClr val="000000"/>
                          </a:solidFill>
                          <a:latin typeface="Arial"/>
                        </a:rPr>
                        <a:t> </a:t>
                      </a:r>
                    </a:p>
                  </a:txBody>
                  <a:tcPr marL="3616" marR="3616" marT="3616"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gridSpan="2">
                  <a:txBody>
                    <a:bodyPr/>
                    <a:lstStyle/>
                    <a:p>
                      <a:pPr algn="l" fontAlgn="b"/>
                      <a:r>
                        <a:rPr lang="en-US" sz="500" b="0" i="0" u="none" strike="noStrike">
                          <a:latin typeface="Arial"/>
                        </a:rPr>
                        <a:t>Lab #57</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r" fontAlgn="b"/>
                      <a:r>
                        <a:rPr lang="en-US" sz="500" b="0" i="0" u="none" strike="noStrike">
                          <a:latin typeface="Arial"/>
                        </a:rPr>
                        <a:t>600</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r" fontAlgn="b"/>
                      <a:r>
                        <a:rPr lang="en-US" sz="500" b="0" i="0" u="none" strike="noStrike">
                          <a:latin typeface="Arial"/>
                        </a:rPr>
                        <a:t>0</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0" i="0" u="none" strike="noStrike">
                          <a:latin typeface="Arial"/>
                        </a:rPr>
                        <a:t>0</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0" i="0" u="none" strike="noStrike">
                          <a:latin typeface="Arial"/>
                        </a:rPr>
                        <a:t>0</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0" i="0" u="none" strike="noStrike">
                          <a:latin typeface="Arial"/>
                        </a:rPr>
                        <a:t>600</a:t>
                      </a:r>
                    </a:p>
                  </a:txBody>
                  <a:tcPr marL="3616" marR="3616" marT="3616" marB="0" anchor="b">
                    <a:lnL>
                      <a:noFill/>
                    </a:lnL>
                    <a:lnR>
                      <a:noFill/>
                    </a:lnR>
                    <a:lnT>
                      <a:noFill/>
                    </a:lnT>
                    <a:lnB>
                      <a:noFill/>
                    </a:lnB>
                    <a:solidFill>
                      <a:srgbClr val="FFFFFF"/>
                    </a:solidFill>
                  </a:tcPr>
                </a:tc>
                <a:extLst>
                  <a:ext uri="{0D108BD9-81ED-4DB2-BD59-A6C34878D82A}">
                    <a16:rowId xmlns:a16="http://schemas.microsoft.com/office/drawing/2014/main" val="10034"/>
                  </a:ext>
                </a:extLst>
              </a:tr>
              <a:tr h="110365">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gridSpan="2">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solidFill>
                            <a:srgbClr val="000000"/>
                          </a:solidFill>
                          <a:latin typeface="Arial"/>
                        </a:rPr>
                        <a:t> </a:t>
                      </a:r>
                    </a:p>
                  </a:txBody>
                  <a:tcPr marL="3616" marR="3616" marT="3616"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gridSpan="2">
                  <a:txBody>
                    <a:bodyPr/>
                    <a:lstStyle/>
                    <a:p>
                      <a:pPr algn="l" fontAlgn="b"/>
                      <a:r>
                        <a:rPr lang="en-US" sz="500" b="0" i="0" u="none" strike="noStrike">
                          <a:latin typeface="Arial"/>
                        </a:rPr>
                        <a:t>Office #15</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r" fontAlgn="b"/>
                      <a:r>
                        <a:rPr lang="en-US" sz="500" b="0" i="0" u="none" strike="noStrike">
                          <a:latin typeface="Arial"/>
                        </a:rPr>
                        <a:t>0</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r" fontAlgn="b"/>
                      <a:r>
                        <a:rPr lang="en-US" sz="500" b="0" i="0" u="none" strike="noStrike">
                          <a:latin typeface="Arial"/>
                        </a:rPr>
                        <a:t>0</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0" i="0" u="none" strike="noStrike">
                          <a:latin typeface="Arial"/>
                        </a:rPr>
                        <a:t>0</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0" i="0" u="none" strike="noStrike">
                          <a:latin typeface="Arial"/>
                        </a:rPr>
                        <a:t>75</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0" i="0" u="none" strike="noStrike">
                          <a:latin typeface="Arial"/>
                        </a:rPr>
                        <a:t>75</a:t>
                      </a:r>
                    </a:p>
                  </a:txBody>
                  <a:tcPr marL="3616" marR="3616" marT="3616" marB="0" anchor="b">
                    <a:lnL>
                      <a:noFill/>
                    </a:lnL>
                    <a:lnR>
                      <a:noFill/>
                    </a:lnR>
                    <a:lnT>
                      <a:noFill/>
                    </a:lnT>
                    <a:lnB>
                      <a:noFill/>
                    </a:lnB>
                    <a:solidFill>
                      <a:srgbClr val="FFFFFF"/>
                    </a:solidFill>
                  </a:tcPr>
                </a:tc>
                <a:extLst>
                  <a:ext uri="{0D108BD9-81ED-4DB2-BD59-A6C34878D82A}">
                    <a16:rowId xmlns:a16="http://schemas.microsoft.com/office/drawing/2014/main" val="10035"/>
                  </a:ext>
                </a:extLst>
              </a:tr>
              <a:tr h="110365">
                <a:tc>
                  <a:txBody>
                    <a:bodyPr/>
                    <a:lstStyle/>
                    <a:p>
                      <a:pPr algn="l" fontAlgn="b"/>
                      <a:r>
                        <a:rPr lang="en-US" sz="500" b="0" i="0" u="sng" strike="noStrike">
                          <a:solidFill>
                            <a:srgbClr val="000000"/>
                          </a:solidFill>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Total Salary</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r" fontAlgn="b"/>
                      <a:r>
                        <a:rPr lang="en-US" sz="500" b="0" i="0" u="none" strike="noStrike">
                          <a:latin typeface="Arial"/>
                        </a:rPr>
                        <a:t>$25,000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gridSpan="2">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solidFill>
                            <a:srgbClr val="000000"/>
                          </a:solidFill>
                          <a:latin typeface="Arial"/>
                        </a:rPr>
                        <a:t> </a:t>
                      </a:r>
                    </a:p>
                  </a:txBody>
                  <a:tcPr marL="3616" marR="3616" marT="3616"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gridSpan="2">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sng" strike="noStrike">
                          <a:solidFill>
                            <a:srgbClr val="000000"/>
                          </a:solidFill>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0" i="0" u="none" strike="noStrike">
                          <a:latin typeface="Arial"/>
                        </a:rPr>
                        <a:t> </a:t>
                      </a:r>
                    </a:p>
                  </a:txBody>
                  <a:tcPr marL="3616" marR="3616" marT="3616" marB="0" anchor="b">
                    <a:lnL>
                      <a:noFill/>
                    </a:lnL>
                    <a:lnR>
                      <a:noFill/>
                    </a:lnR>
                    <a:lnT>
                      <a:noFill/>
                    </a:lnT>
                    <a:lnB>
                      <a:noFill/>
                    </a:lnB>
                    <a:solidFill>
                      <a:srgbClr val="FFFFFF"/>
                    </a:solidFill>
                  </a:tcPr>
                </a:tc>
                <a:extLst>
                  <a:ext uri="{0D108BD9-81ED-4DB2-BD59-A6C34878D82A}">
                    <a16:rowId xmlns:a16="http://schemas.microsoft.com/office/drawing/2014/main" val="10036"/>
                  </a:ext>
                </a:extLst>
              </a:tr>
              <a:tr h="110365">
                <a:tc>
                  <a:txBody>
                    <a:bodyPr/>
                    <a:lstStyle/>
                    <a:p>
                      <a:pPr algn="l" fontAlgn="b"/>
                      <a:r>
                        <a:rPr lang="en-US" sz="500" b="0" i="0" u="sng" strike="noStrike">
                          <a:solidFill>
                            <a:srgbClr val="000000"/>
                          </a:solidFill>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gridSpan="2">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solidFill>
                            <a:srgbClr val="000000"/>
                          </a:solidFill>
                          <a:latin typeface="Arial"/>
                        </a:rPr>
                        <a:t> </a:t>
                      </a:r>
                    </a:p>
                  </a:txBody>
                  <a:tcPr marL="3616" marR="3616" marT="3616"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gridSpan="2">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sng" strike="noStrike">
                          <a:solidFill>
                            <a:srgbClr val="000000"/>
                          </a:solidFill>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0" i="0" u="none" strike="noStrike">
                          <a:latin typeface="Arial"/>
                        </a:rPr>
                        <a:t> </a:t>
                      </a:r>
                    </a:p>
                  </a:txBody>
                  <a:tcPr marL="3616" marR="3616" marT="3616" marB="0" anchor="b">
                    <a:lnL>
                      <a:noFill/>
                    </a:lnL>
                    <a:lnR>
                      <a:noFill/>
                    </a:lnR>
                    <a:lnT>
                      <a:noFill/>
                    </a:lnT>
                    <a:lnB>
                      <a:noFill/>
                    </a:lnB>
                    <a:solidFill>
                      <a:srgbClr val="FFFFFF"/>
                    </a:solidFill>
                  </a:tcPr>
                </a:tc>
                <a:extLst>
                  <a:ext uri="{0D108BD9-81ED-4DB2-BD59-A6C34878D82A}">
                    <a16:rowId xmlns:a16="http://schemas.microsoft.com/office/drawing/2014/main" val="10037"/>
                  </a:ext>
                </a:extLst>
              </a:tr>
              <a:tr h="110365">
                <a:tc>
                  <a:txBody>
                    <a:bodyPr/>
                    <a:lstStyle/>
                    <a:p>
                      <a:pPr algn="l" fontAlgn="b"/>
                      <a:r>
                        <a:rPr lang="en-US" sz="500" b="0" i="0" u="sng"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gridSpan="2">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l" fontAlgn="b"/>
                      <a:r>
                        <a:rPr lang="en-US" sz="500" b="0" i="0" u="none" strike="noStrike">
                          <a:solidFill>
                            <a:srgbClr val="000000"/>
                          </a:solidFill>
                          <a:latin typeface="Arial"/>
                        </a:rPr>
                        <a:t> </a:t>
                      </a:r>
                    </a:p>
                  </a:txBody>
                  <a:tcPr marL="3616" marR="3616" marT="3616" marB="0" anchor="b">
                    <a:lnL>
                      <a:noFill/>
                    </a:lnL>
                    <a:lnR w="63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w="63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solidFill>
                      <a:srgbClr val="FFFFFF"/>
                    </a:solidFill>
                  </a:tcPr>
                </a:tc>
                <a:tc gridSpan="2">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sng"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500" b="0" i="0" u="none" strike="noStrike">
                          <a:solidFill>
                            <a:srgbClr val="000000"/>
                          </a:solidFill>
                          <a:latin typeface="Arial"/>
                        </a:rPr>
                        <a:t> </a:t>
                      </a:r>
                    </a:p>
                  </a:txBody>
                  <a:tcPr marL="3616" marR="3616" marT="3616" marB="0" anchor="b">
                    <a:lnL>
                      <a:noFill/>
                    </a:lnL>
                    <a:lnR>
                      <a:noFill/>
                    </a:lnR>
                    <a:lnT>
                      <a:noFill/>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38"/>
                  </a:ext>
                </a:extLst>
              </a:tr>
              <a:tr h="110365">
                <a:tc>
                  <a:txBody>
                    <a:bodyPr/>
                    <a:lstStyle/>
                    <a:p>
                      <a:pPr algn="l" fontAlgn="b"/>
                      <a:r>
                        <a:rPr lang="en-US" sz="500" b="0" i="0" u="sng" strike="noStrike">
                          <a:solidFill>
                            <a:srgbClr val="000000"/>
                          </a:solidFill>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gridSpan="2">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a:txBody>
                    <a:bodyPr/>
                    <a:lstStyle/>
                    <a:p>
                      <a:pPr algn="l" fontAlgn="b"/>
                      <a:r>
                        <a:rPr lang="en-US" sz="500" b="0" i="0" u="none" strike="noStrike">
                          <a:solidFill>
                            <a:srgbClr val="000000"/>
                          </a:solidFill>
                          <a:latin typeface="Arial"/>
                        </a:rPr>
                        <a:t> </a:t>
                      </a:r>
                    </a:p>
                  </a:txBody>
                  <a:tcPr marL="3616" marR="3616" marT="3616" marB="0" anchor="b">
                    <a:lnL>
                      <a:noFill/>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w="63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solidFill>
                      <a:srgbClr val="FFFFFF"/>
                    </a:solidFill>
                  </a:tcPr>
                </a:tc>
                <a:tc gridSpan="2">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sng" strike="noStrike">
                          <a:solidFill>
                            <a:srgbClr val="000000"/>
                          </a:solidFill>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500" b="0" i="0" u="none" strike="noStrike">
                          <a:latin typeface="Arial"/>
                        </a:rPr>
                        <a:t> </a:t>
                      </a:r>
                    </a:p>
                  </a:txBody>
                  <a:tcPr marL="3616" marR="3616" marT="3616" marB="0" anchor="b">
                    <a:lnL>
                      <a:noFill/>
                    </a:lnL>
                    <a:lnR>
                      <a:noFill/>
                    </a:lnR>
                    <a:lnT w="190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039"/>
                  </a:ext>
                </a:extLst>
              </a:tr>
              <a:tr h="110365">
                <a:tc>
                  <a:txBody>
                    <a:bodyPr/>
                    <a:lstStyle/>
                    <a:p>
                      <a:pPr algn="l" fontAlgn="b"/>
                      <a:r>
                        <a:rPr lang="en-US" sz="500" b="0" i="0" u="none" strike="noStrike">
                          <a:latin typeface="Arial"/>
                        </a:rPr>
                        <a:t>Beth Cooper</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Secretary</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Dept. Funds</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r" fontAlgn="b"/>
                      <a:r>
                        <a:rPr lang="en-US" sz="500" b="0" i="0" u="none" strike="noStrike">
                          <a:latin typeface="Arial"/>
                        </a:rPr>
                        <a:t>$28,000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gridSpan="2">
                  <a:txBody>
                    <a:bodyPr/>
                    <a:lstStyle/>
                    <a:p>
                      <a:pPr algn="ctr" fontAlgn="b"/>
                      <a:r>
                        <a:rPr lang="en-US" sz="500" b="0" i="0" u="none" strike="noStrike">
                          <a:latin typeface="Arial"/>
                        </a:rPr>
                        <a:t>no</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solidFill>
                            <a:srgbClr val="000000"/>
                          </a:solidFill>
                          <a:latin typeface="Arial"/>
                        </a:rPr>
                        <a:t> </a:t>
                      </a:r>
                    </a:p>
                  </a:txBody>
                  <a:tcPr marL="3616" marR="3616" marT="3616"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gridSpan="2">
                  <a:txBody>
                    <a:bodyPr/>
                    <a:lstStyle/>
                    <a:p>
                      <a:pPr algn="l" fontAlgn="b"/>
                      <a:r>
                        <a:rPr lang="en-US" sz="500" b="0" i="0" u="none" strike="noStrike">
                          <a:latin typeface="Arial"/>
                        </a:rPr>
                        <a:t>Office #20</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r" fontAlgn="b"/>
                      <a:r>
                        <a:rPr lang="en-US" sz="500" b="0" i="0" u="none" strike="noStrike">
                          <a:latin typeface="Arial"/>
                        </a:rPr>
                        <a:t>0</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r" fontAlgn="b"/>
                      <a:r>
                        <a:rPr lang="en-US" sz="500" b="0" i="0" u="none" strike="noStrike">
                          <a:latin typeface="Arial"/>
                        </a:rPr>
                        <a:t>0</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0" i="0" u="none" strike="noStrike">
                          <a:latin typeface="Arial"/>
                        </a:rPr>
                        <a:t>0</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0" i="0" u="none" strike="noStrike">
                          <a:latin typeface="Arial"/>
                        </a:rPr>
                        <a:t>125</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ctr" fontAlgn="b"/>
                      <a:r>
                        <a:rPr lang="en-US" sz="500" b="0" i="0" u="none" strike="noStrike">
                          <a:latin typeface="Arial"/>
                        </a:rPr>
                        <a:t>125</a:t>
                      </a:r>
                    </a:p>
                  </a:txBody>
                  <a:tcPr marL="3616" marR="3616" marT="3616" marB="0" anchor="b">
                    <a:lnL>
                      <a:noFill/>
                    </a:lnL>
                    <a:lnR>
                      <a:noFill/>
                    </a:lnR>
                    <a:lnT>
                      <a:noFill/>
                    </a:lnT>
                    <a:lnB>
                      <a:noFill/>
                    </a:lnB>
                    <a:solidFill>
                      <a:srgbClr val="FFFFFF"/>
                    </a:solidFill>
                  </a:tcPr>
                </a:tc>
                <a:extLst>
                  <a:ext uri="{0D108BD9-81ED-4DB2-BD59-A6C34878D82A}">
                    <a16:rowId xmlns:a16="http://schemas.microsoft.com/office/drawing/2014/main" val="10040"/>
                  </a:ext>
                </a:extLst>
              </a:tr>
              <a:tr h="110365">
                <a:tc>
                  <a:txBody>
                    <a:bodyPr/>
                    <a:lstStyle/>
                    <a:p>
                      <a:pPr algn="l" fontAlgn="b"/>
                      <a:r>
                        <a:rPr lang="en-US" sz="500" b="0" i="0" u="sng" strike="noStrike">
                          <a:solidFill>
                            <a:srgbClr val="000000"/>
                          </a:solidFill>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gridSpan="2">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solidFill>
                            <a:srgbClr val="000000"/>
                          </a:solidFill>
                          <a:latin typeface="Arial"/>
                        </a:rPr>
                        <a:t> </a:t>
                      </a:r>
                    </a:p>
                  </a:txBody>
                  <a:tcPr marL="3616" marR="3616" marT="3616"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gridSpan="2">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sng" strike="noStrike">
                          <a:solidFill>
                            <a:srgbClr val="000000"/>
                          </a:solidFill>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extLst>
                  <a:ext uri="{0D108BD9-81ED-4DB2-BD59-A6C34878D82A}">
                    <a16:rowId xmlns:a16="http://schemas.microsoft.com/office/drawing/2014/main" val="10041"/>
                  </a:ext>
                </a:extLst>
              </a:tr>
              <a:tr h="110365">
                <a:tc>
                  <a:txBody>
                    <a:bodyPr/>
                    <a:lstStyle/>
                    <a:p>
                      <a:pPr algn="l" fontAlgn="b"/>
                      <a:r>
                        <a:rPr lang="en-US" sz="500" b="0" i="0" u="sng" strike="noStrike">
                          <a:solidFill>
                            <a:srgbClr val="000000"/>
                          </a:solidFill>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Total Salary</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r" fontAlgn="b"/>
                      <a:r>
                        <a:rPr lang="en-US" sz="500" b="0" i="0" u="none" strike="noStrike">
                          <a:latin typeface="Arial"/>
                        </a:rPr>
                        <a:t>$28,000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gridSpan="2">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solidFill>
                            <a:srgbClr val="000000"/>
                          </a:solidFill>
                          <a:latin typeface="Arial"/>
                        </a:rPr>
                        <a:t> </a:t>
                      </a:r>
                    </a:p>
                  </a:txBody>
                  <a:tcPr marL="3616" marR="3616" marT="3616"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gridSpan="2">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sng" strike="noStrike">
                          <a:solidFill>
                            <a:srgbClr val="000000"/>
                          </a:solidFill>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extLst>
                  <a:ext uri="{0D108BD9-81ED-4DB2-BD59-A6C34878D82A}">
                    <a16:rowId xmlns:a16="http://schemas.microsoft.com/office/drawing/2014/main" val="10042"/>
                  </a:ext>
                </a:extLst>
              </a:tr>
              <a:tr h="110365">
                <a:tc>
                  <a:txBody>
                    <a:bodyPr/>
                    <a:lstStyle/>
                    <a:p>
                      <a:pPr algn="l" fontAlgn="b"/>
                      <a:r>
                        <a:rPr lang="en-US" sz="500" b="0" i="0" u="sng" strike="noStrike">
                          <a:solidFill>
                            <a:srgbClr val="000000"/>
                          </a:solidFill>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gridSpan="2">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solidFill>
                            <a:srgbClr val="000000"/>
                          </a:solidFill>
                          <a:latin typeface="Arial"/>
                        </a:rPr>
                        <a:t> </a:t>
                      </a:r>
                    </a:p>
                  </a:txBody>
                  <a:tcPr marL="3616" marR="3616" marT="3616"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gridSpan="2">
                  <a:txBody>
                    <a:bodyPr/>
                    <a:lstStyle/>
                    <a:p>
                      <a:pPr algn="l" fontAlgn="b"/>
                      <a:r>
                        <a:rPr lang="en-US" sz="500" b="0" i="0" u="none" strike="noStrike" dirty="0">
                          <a:latin typeface="Arial"/>
                        </a:rPr>
                        <a:t> </a:t>
                      </a:r>
                    </a:p>
                  </a:txBody>
                  <a:tcPr marL="3616" marR="3616" marT="3616" marB="0" anchor="b">
                    <a:lnL>
                      <a:noFill/>
                    </a:lnL>
                    <a:lnR>
                      <a:noFill/>
                    </a:lnR>
                    <a:lnT>
                      <a:noFill/>
                    </a:lnT>
                    <a:lnB>
                      <a:noFill/>
                    </a:lnB>
                    <a:solidFill>
                      <a:srgbClr val="FFFFFF"/>
                    </a:solidFill>
                  </a:tcPr>
                </a:tc>
                <a:tc hMerge="1">
                  <a:txBody>
                    <a:bodyPr/>
                    <a:lstStyle/>
                    <a:p>
                      <a:endParaRPr lang="en-US"/>
                    </a:p>
                  </a:txBody>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sng" strike="noStrike">
                          <a:solidFill>
                            <a:srgbClr val="000000"/>
                          </a:solidFill>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a:latin typeface="Arial"/>
                        </a:rPr>
                        <a:t> </a:t>
                      </a:r>
                    </a:p>
                  </a:txBody>
                  <a:tcPr marL="3616" marR="3616" marT="3616" marB="0" anchor="b">
                    <a:lnL>
                      <a:noFill/>
                    </a:lnL>
                    <a:lnR>
                      <a:noFill/>
                    </a:lnR>
                    <a:lnT>
                      <a:noFill/>
                    </a:lnT>
                    <a:lnB>
                      <a:noFill/>
                    </a:lnB>
                    <a:solidFill>
                      <a:srgbClr val="FFFFFF"/>
                    </a:solidFill>
                  </a:tcPr>
                </a:tc>
                <a:tc>
                  <a:txBody>
                    <a:bodyPr/>
                    <a:lstStyle/>
                    <a:p>
                      <a:pPr algn="l" fontAlgn="b"/>
                      <a:r>
                        <a:rPr lang="en-US" sz="500" b="0" i="0" u="none" strike="noStrike" dirty="0">
                          <a:latin typeface="Arial"/>
                        </a:rPr>
                        <a:t> </a:t>
                      </a:r>
                    </a:p>
                  </a:txBody>
                  <a:tcPr marL="3616" marR="3616" marT="3616" marB="0" anchor="b">
                    <a:lnL>
                      <a:noFill/>
                    </a:lnL>
                    <a:lnR>
                      <a:noFill/>
                    </a:lnR>
                    <a:lnT>
                      <a:noFill/>
                    </a:lnT>
                    <a:lnB>
                      <a:noFill/>
                    </a:lnB>
                    <a:solidFill>
                      <a:srgbClr val="FFFFFF"/>
                    </a:solidFill>
                  </a:tcPr>
                </a:tc>
                <a:extLst>
                  <a:ext uri="{0D108BD9-81ED-4DB2-BD59-A6C34878D82A}">
                    <a16:rowId xmlns:a16="http://schemas.microsoft.com/office/drawing/2014/main" val="10043"/>
                  </a:ext>
                </a:extLst>
              </a:tr>
            </a:tbl>
          </a:graphicData>
        </a:graphic>
      </p:graphicFrame>
      <p:sp>
        <p:nvSpPr>
          <p:cNvPr id="3" name="Title 2"/>
          <p:cNvSpPr>
            <a:spLocks noGrp="1"/>
          </p:cNvSpPr>
          <p:nvPr>
            <p:ph type="title" idx="4294967295"/>
          </p:nvPr>
        </p:nvSpPr>
        <p:spPr>
          <a:xfrm>
            <a:off x="381000" y="0"/>
            <a:ext cx="8534400" cy="1371600"/>
          </a:xfrm>
        </p:spPr>
        <p:txBody>
          <a:bodyPr/>
          <a:lstStyle/>
          <a:p>
            <a:r>
              <a:rPr lang="en-US" dirty="0"/>
              <a:t>Negotiator’s Query Form</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4000"/>
              <a:t>Federal Grants News – May 2005</a:t>
            </a:r>
          </a:p>
        </p:txBody>
      </p:sp>
      <p:sp>
        <p:nvSpPr>
          <p:cNvPr id="21507" name="Rectangle 3"/>
          <p:cNvSpPr>
            <a:spLocks noGrp="1" noChangeArrowheads="1"/>
          </p:cNvSpPr>
          <p:nvPr>
            <p:ph type="body" idx="1"/>
          </p:nvPr>
        </p:nvSpPr>
        <p:spPr/>
        <p:txBody>
          <a:bodyPr/>
          <a:lstStyle/>
          <a:p>
            <a:pPr>
              <a:lnSpc>
                <a:spcPct val="90000"/>
              </a:lnSpc>
            </a:pPr>
            <a:r>
              <a:rPr lang="en-US" sz="2800"/>
              <a:t>An article entitled “Audit Reports Reveal Trends:  Effort Reporting, Cost Sharing, and More”  stated the following:</a:t>
            </a:r>
          </a:p>
          <a:p>
            <a:pPr>
              <a:lnSpc>
                <a:spcPct val="90000"/>
              </a:lnSpc>
            </a:pPr>
            <a:r>
              <a:rPr lang="en-US" sz="2800"/>
              <a:t>“Cost sharing was a factor in effort certification findings because effort committed to federal awards, but not charged as payroll expenses to those awards, must be tracked for two purposes: (1) verifying that these commitments were met, and (2) inclusion of the cost shared effort in the research base for the computation of the F &amp; A rate.”</a:t>
            </a:r>
          </a:p>
          <a:p>
            <a:pPr>
              <a:lnSpc>
                <a:spcPct val="90000"/>
              </a:lnSpc>
            </a:pPr>
            <a:endParaRPr lang="en-US" sz="2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Purpose of Function Codes</a:t>
            </a:r>
          </a:p>
        </p:txBody>
      </p:sp>
      <p:sp>
        <p:nvSpPr>
          <p:cNvPr id="4099" name="Rectangle 3"/>
          <p:cNvSpPr>
            <a:spLocks noGrp="1" noChangeArrowheads="1"/>
          </p:cNvSpPr>
          <p:nvPr>
            <p:ph type="body" idx="1"/>
          </p:nvPr>
        </p:nvSpPr>
        <p:spPr>
          <a:xfrm>
            <a:off x="381000" y="1295400"/>
            <a:ext cx="8382000" cy="4830763"/>
          </a:xfrm>
        </p:spPr>
        <p:txBody>
          <a:bodyPr/>
          <a:lstStyle/>
          <a:p>
            <a:pPr marL="0" indent="0">
              <a:buNone/>
            </a:pPr>
            <a:r>
              <a:rPr lang="en-US" dirty="0"/>
              <a:t>Function codes describe the purpose or type of activity for which a cost center will be used.  Our general ledger has many cost centers so that we can collect revenues and expenses that serve a specific purpose or activity.  It is the expenditures that define the purpose of the activity.  A review of a function code’s expenses can tell us the cost of each major activity of the University.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Correct Function Codes is a Priority</a:t>
            </a:r>
          </a:p>
        </p:txBody>
      </p:sp>
      <p:sp>
        <p:nvSpPr>
          <p:cNvPr id="3" name="Content Placeholder 2"/>
          <p:cNvSpPr>
            <a:spLocks noGrp="1"/>
          </p:cNvSpPr>
          <p:nvPr>
            <p:ph idx="1"/>
          </p:nvPr>
        </p:nvSpPr>
        <p:spPr/>
        <p:txBody>
          <a:bodyPr/>
          <a:lstStyle/>
          <a:p>
            <a:r>
              <a:rPr lang="en-US" dirty="0"/>
              <a:t>There is some concern that posting expenses to a cost center with the correct function code would require some departments or colleges to double their number of cost centers.  If you need to double the number of cost centers for your department to report expenditures in the correct function code, then that is what you should do.</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Adding cost centers</a:t>
            </a:r>
          </a:p>
        </p:txBody>
      </p:sp>
      <p:sp>
        <p:nvSpPr>
          <p:cNvPr id="3" name="Content Placeholder 2"/>
          <p:cNvSpPr>
            <a:spLocks noGrp="1"/>
          </p:cNvSpPr>
          <p:nvPr>
            <p:ph idx="1"/>
          </p:nvPr>
        </p:nvSpPr>
        <p:spPr/>
        <p:txBody>
          <a:bodyPr/>
          <a:lstStyle/>
          <a:p>
            <a:r>
              <a:rPr lang="en-US" dirty="0"/>
              <a:t>To add new cost centers so that you can post expenditures to the correct function code, contact:</a:t>
            </a:r>
          </a:p>
          <a:p>
            <a:r>
              <a:rPr lang="en-US" dirty="0"/>
              <a:t>Larrie Stolfi @ 5-6278 or </a:t>
            </a:r>
            <a:r>
              <a:rPr lang="en-US" u="sng" dirty="0">
                <a:hlinkClick r:id="rId2"/>
              </a:rPr>
              <a:t>lstolfi@uark.edu</a:t>
            </a:r>
            <a:endParaRPr lang="en-US" u="sng" dirty="0"/>
          </a:p>
          <a:p>
            <a:r>
              <a:rPr lang="en-US" dirty="0"/>
              <a:t>Rachel McGathy @ 5-4249 or </a:t>
            </a:r>
            <a:r>
              <a:rPr lang="en-US" dirty="0">
                <a:hlinkClick r:id="rId3"/>
              </a:rPr>
              <a:t>mcgathy@uark.edu</a:t>
            </a:r>
            <a:endParaRPr lang="en-US" dirty="0"/>
          </a:p>
          <a:p>
            <a:pPr>
              <a:buNone/>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Conclusion</a:t>
            </a:r>
          </a:p>
        </p:txBody>
      </p:sp>
      <p:sp>
        <p:nvSpPr>
          <p:cNvPr id="22531" name="Rectangle 3"/>
          <p:cNvSpPr>
            <a:spLocks noGrp="1" noChangeArrowheads="1"/>
          </p:cNvSpPr>
          <p:nvPr>
            <p:ph type="body" idx="1"/>
          </p:nvPr>
        </p:nvSpPr>
        <p:spPr/>
        <p:txBody>
          <a:bodyPr/>
          <a:lstStyle/>
          <a:p>
            <a:r>
              <a:rPr lang="en-US"/>
              <a:t>Understanding the function code of the cost centers to which expenses are posted and posting expenses only to cost centers with the proper function code that reflects the activity for which the expense was incurred is an important part of federal compliance for the University of Arkansas.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Purpose of Function Codes</a:t>
            </a:r>
          </a:p>
        </p:txBody>
      </p:sp>
      <p:sp>
        <p:nvSpPr>
          <p:cNvPr id="5123" name="Rectangle 3"/>
          <p:cNvSpPr>
            <a:spLocks noGrp="1" noChangeArrowheads="1"/>
          </p:cNvSpPr>
          <p:nvPr>
            <p:ph type="body" idx="1"/>
          </p:nvPr>
        </p:nvSpPr>
        <p:spPr/>
        <p:txBody>
          <a:bodyPr/>
          <a:lstStyle/>
          <a:p>
            <a:r>
              <a:rPr lang="en-US"/>
              <a:t>Some cost centers have been set-up to collect expenses for a department over time for an ongoing activity such as instruction, research, etc.  Other cost centers are set-up to report a very specific instruction, research or other type project.  Typically these are sponsored programs where the funding for the specific project comes from an outside source.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Purpose of Function Codes</a:t>
            </a:r>
          </a:p>
        </p:txBody>
      </p:sp>
      <p:sp>
        <p:nvSpPr>
          <p:cNvPr id="6147" name="Rectangle 3"/>
          <p:cNvSpPr>
            <a:spLocks noGrp="1" noChangeArrowheads="1"/>
          </p:cNvSpPr>
          <p:nvPr>
            <p:ph type="body" idx="1"/>
          </p:nvPr>
        </p:nvSpPr>
        <p:spPr/>
        <p:txBody>
          <a:bodyPr/>
          <a:lstStyle/>
          <a:p>
            <a:r>
              <a:rPr lang="en-US"/>
              <a:t>Whether a cost center is used for a department’s ongoing activity or a specific project, it is important to understand the function code of the cost center so that the expenses posted to the cost center are always expenses incurred to support the activity defined by the function code of the cost center.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Correct Function Codes</a:t>
            </a:r>
          </a:p>
        </p:txBody>
      </p:sp>
      <p:sp>
        <p:nvSpPr>
          <p:cNvPr id="3" name="Content Placeholder 2"/>
          <p:cNvSpPr>
            <a:spLocks noGrp="1"/>
          </p:cNvSpPr>
          <p:nvPr>
            <p:ph idx="1"/>
          </p:nvPr>
        </p:nvSpPr>
        <p:spPr/>
        <p:txBody>
          <a:bodyPr/>
          <a:lstStyle/>
          <a:p>
            <a:r>
              <a:rPr lang="en-US" dirty="0"/>
              <a:t>Why is it important for us to post expenditures to the correct function code?</a:t>
            </a:r>
          </a:p>
          <a:p>
            <a:r>
              <a:rPr lang="en-US" dirty="0"/>
              <a:t>FY2016 is a base year for indirect cost rate negotiations with the federal government.  To maximize </a:t>
            </a:r>
            <a:r>
              <a:rPr lang="en-US"/>
              <a:t>our F&amp;A </a:t>
            </a:r>
            <a:r>
              <a:rPr lang="en-US" dirty="0"/>
              <a:t>rate, expenditures must be classified correctly in our general ledger - particularly research expenditures.</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Indirect Cost Rate</a:t>
            </a:r>
          </a:p>
        </p:txBody>
      </p:sp>
      <p:sp>
        <p:nvSpPr>
          <p:cNvPr id="3" name="Content Placeholder 2"/>
          <p:cNvSpPr>
            <a:spLocks noGrp="1"/>
          </p:cNvSpPr>
          <p:nvPr>
            <p:ph sz="half" idx="1"/>
          </p:nvPr>
        </p:nvSpPr>
        <p:spPr/>
        <p:txBody>
          <a:bodyPr/>
          <a:lstStyle/>
          <a:p>
            <a:pPr>
              <a:buNone/>
            </a:pPr>
            <a:r>
              <a:rPr lang="en-US" dirty="0"/>
              <a:t>Indirect Costs </a:t>
            </a:r>
          </a:p>
          <a:p>
            <a:pPr>
              <a:buNone/>
            </a:pPr>
            <a:r>
              <a:rPr lang="en-US" dirty="0"/>
              <a:t>(Depreciation, Operations </a:t>
            </a:r>
          </a:p>
          <a:p>
            <a:pPr>
              <a:buNone/>
            </a:pPr>
            <a:r>
              <a:rPr lang="en-US" dirty="0"/>
              <a:t>&amp; Maintenance</a:t>
            </a:r>
            <a:r>
              <a:rPr lang="en-US" sz="3200" dirty="0"/>
              <a:t>,</a:t>
            </a:r>
          </a:p>
          <a:p>
            <a:pPr>
              <a:buNone/>
            </a:pPr>
            <a:r>
              <a:rPr lang="en-US" u="sng" dirty="0"/>
              <a:t> Admin Expense)         </a:t>
            </a:r>
            <a:r>
              <a:rPr lang="en-US" dirty="0"/>
              <a:t>=</a:t>
            </a:r>
            <a:endParaRPr lang="en-US" u="sng" dirty="0"/>
          </a:p>
          <a:p>
            <a:pPr>
              <a:buNone/>
            </a:pPr>
            <a:r>
              <a:rPr lang="en-US" dirty="0"/>
              <a:t>Direct Costs of Research, Instruction or other Major Function</a:t>
            </a:r>
          </a:p>
        </p:txBody>
      </p:sp>
      <p:sp>
        <p:nvSpPr>
          <p:cNvPr id="4" name="Content Placeholder 3"/>
          <p:cNvSpPr>
            <a:spLocks noGrp="1"/>
          </p:cNvSpPr>
          <p:nvPr>
            <p:ph sz="half" idx="2"/>
          </p:nvPr>
        </p:nvSpPr>
        <p:spPr/>
        <p:txBody>
          <a:bodyPr/>
          <a:lstStyle/>
          <a:p>
            <a:endParaRPr lang="en-US" dirty="0"/>
          </a:p>
          <a:p>
            <a:endParaRPr lang="en-US" dirty="0"/>
          </a:p>
          <a:p>
            <a:pPr>
              <a:buNone/>
            </a:pPr>
            <a:endParaRPr lang="en-US" dirty="0"/>
          </a:p>
          <a:p>
            <a:pPr>
              <a:buNone/>
            </a:pPr>
            <a:r>
              <a:rPr lang="en-US" dirty="0"/>
              <a:t>     Indirect Cost Rate for Function (Shown as a percentage)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 of Incorrectly Classifying Expenses as Research</a:t>
            </a:r>
          </a:p>
        </p:txBody>
      </p:sp>
      <p:sp>
        <p:nvSpPr>
          <p:cNvPr id="3" name="Content Placeholder 2"/>
          <p:cNvSpPr>
            <a:spLocks noGrp="1"/>
          </p:cNvSpPr>
          <p:nvPr>
            <p:ph idx="1"/>
          </p:nvPr>
        </p:nvSpPr>
        <p:spPr/>
        <p:txBody>
          <a:bodyPr/>
          <a:lstStyle/>
          <a:p>
            <a:r>
              <a:rPr lang="en-US" dirty="0"/>
              <a:t>Posting expenses to a function code of 2X for expenditures that are not research related, reduces our research rate by increasing the denominator of the rate calculation with no overhead cost to include in the numerator.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a:p>
          <a:p>
            <a:endParaRPr lang="en-US" dirty="0"/>
          </a:p>
          <a:p>
            <a:r>
              <a:rPr lang="en-US" dirty="0"/>
              <a:t>Not capturing research effort in function 2X can result in not being able to include research overhead such as depreciation expense in the numerator of the rate calculation.</a:t>
            </a:r>
          </a:p>
          <a:p>
            <a:pPr>
              <a:buNone/>
            </a:pPr>
            <a:endParaRPr lang="en-US" dirty="0"/>
          </a:p>
        </p:txBody>
      </p:sp>
      <p:sp>
        <p:nvSpPr>
          <p:cNvPr id="5" name="Title 1"/>
          <p:cNvSpPr>
            <a:spLocks noGrp="1"/>
          </p:cNvSpPr>
          <p:nvPr>
            <p:ph type="title"/>
          </p:nvPr>
        </p:nvSpPr>
        <p:spPr>
          <a:xfrm>
            <a:off x="457200" y="274638"/>
            <a:ext cx="8229600" cy="1143000"/>
          </a:xfrm>
        </p:spPr>
        <p:txBody>
          <a:bodyPr/>
          <a:lstStyle/>
          <a:p>
            <a:r>
              <a:rPr lang="en-US" sz="3600" dirty="0"/>
              <a:t>Effect of Incorrectly Posting Research Expense to Another Function</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993</TotalTime>
  <Words>2204</Words>
  <Application>Microsoft Office PowerPoint</Application>
  <PresentationFormat>On-screen Show (4:3)</PresentationFormat>
  <Paragraphs>1069</Paragraphs>
  <Slides>32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Arial</vt:lpstr>
      <vt:lpstr>Calibri</vt:lpstr>
      <vt:lpstr>Default Design</vt:lpstr>
      <vt:lpstr>Function Codes in the General Ledger</vt:lpstr>
      <vt:lpstr>What is a Function Code</vt:lpstr>
      <vt:lpstr>Purpose of Function Codes</vt:lpstr>
      <vt:lpstr>Purpose of Function Codes</vt:lpstr>
      <vt:lpstr>Purpose of Function Codes</vt:lpstr>
      <vt:lpstr>Using Correct Function Codes</vt:lpstr>
      <vt:lpstr>Indirect Cost Rate</vt:lpstr>
      <vt:lpstr>Effect of Incorrectly Classifying Expenses as Research</vt:lpstr>
      <vt:lpstr>Effect of Incorrectly Posting Research Expense to Another Function</vt:lpstr>
      <vt:lpstr>OMB Circular A-21 Section A2f</vt:lpstr>
      <vt:lpstr>Instruction Function Codes</vt:lpstr>
      <vt:lpstr>Instruction Function Codes</vt:lpstr>
      <vt:lpstr>Instruction Function Codes</vt:lpstr>
      <vt:lpstr>Instruction Function Codes</vt:lpstr>
      <vt:lpstr>Instruction Function Codes</vt:lpstr>
      <vt:lpstr>Research Function Codes</vt:lpstr>
      <vt:lpstr>Research Function Codes</vt:lpstr>
      <vt:lpstr>Research Function Codes</vt:lpstr>
      <vt:lpstr>Research Function Codes</vt:lpstr>
      <vt:lpstr>Public Service Function Codes</vt:lpstr>
      <vt:lpstr>Academic Support Function Codes</vt:lpstr>
      <vt:lpstr>Other Function Codes</vt:lpstr>
      <vt:lpstr>Expense Transfers</vt:lpstr>
      <vt:lpstr>Faculty and Staff Effort</vt:lpstr>
      <vt:lpstr>Faculty and Staff Effort</vt:lpstr>
      <vt:lpstr>Salary Distribution Example</vt:lpstr>
      <vt:lpstr>Cost Share Effort</vt:lpstr>
      <vt:lpstr>Negotiator’s Query Form</vt:lpstr>
      <vt:lpstr>Federal Grants News – May 2005</vt:lpstr>
      <vt:lpstr>Correct Function Codes is a Priority</vt:lpstr>
      <vt:lpstr>Adding cost centers</vt:lpstr>
      <vt:lpstr>Conclusion</vt:lpstr>
    </vt:vector>
  </TitlesOfParts>
  <Company>University of Arkansas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 Codes</dc:title>
  <dc:creator>sfturne</dc:creator>
  <cp:lastModifiedBy>Jim Rankin</cp:lastModifiedBy>
  <cp:revision>41</cp:revision>
  <cp:lastPrinted>2014-12-03T19:54:45Z</cp:lastPrinted>
  <dcterms:created xsi:type="dcterms:W3CDTF">2005-05-25T14:02:02Z</dcterms:created>
  <dcterms:modified xsi:type="dcterms:W3CDTF">2017-07-17T13:50:19Z</dcterms:modified>
</cp:coreProperties>
</file>