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3"/>
  </p:notesMasterIdLst>
  <p:handoutMasterIdLst>
    <p:handoutMasterId r:id="rId44"/>
  </p:handoutMasterIdLst>
  <p:sldIdLst>
    <p:sldId id="365" r:id="rId5"/>
    <p:sldId id="410" r:id="rId6"/>
    <p:sldId id="417" r:id="rId7"/>
    <p:sldId id="509" r:id="rId8"/>
    <p:sldId id="508" r:id="rId9"/>
    <p:sldId id="415" r:id="rId10"/>
    <p:sldId id="495" r:id="rId11"/>
    <p:sldId id="464" r:id="rId12"/>
    <p:sldId id="465" r:id="rId13"/>
    <p:sldId id="511" r:id="rId14"/>
    <p:sldId id="474" r:id="rId15"/>
    <p:sldId id="475" r:id="rId16"/>
    <p:sldId id="512" r:id="rId17"/>
    <p:sldId id="510" r:id="rId18"/>
    <p:sldId id="507" r:id="rId19"/>
    <p:sldId id="477" r:id="rId20"/>
    <p:sldId id="502" r:id="rId21"/>
    <p:sldId id="498" r:id="rId22"/>
    <p:sldId id="496" r:id="rId23"/>
    <p:sldId id="513" r:id="rId24"/>
    <p:sldId id="514" r:id="rId25"/>
    <p:sldId id="515" r:id="rId26"/>
    <p:sldId id="516" r:id="rId27"/>
    <p:sldId id="479" r:id="rId28"/>
    <p:sldId id="480" r:id="rId29"/>
    <p:sldId id="488" r:id="rId30"/>
    <p:sldId id="506" r:id="rId31"/>
    <p:sldId id="489" r:id="rId32"/>
    <p:sldId id="517" r:id="rId33"/>
    <p:sldId id="469" r:id="rId34"/>
    <p:sldId id="470" r:id="rId35"/>
    <p:sldId id="490" r:id="rId36"/>
    <p:sldId id="491" r:id="rId37"/>
    <p:sldId id="492" r:id="rId38"/>
    <p:sldId id="493" r:id="rId39"/>
    <p:sldId id="482" r:id="rId40"/>
    <p:sldId id="483" r:id="rId41"/>
    <p:sldId id="484" r:id="rId42"/>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01" autoAdjust="0"/>
    <p:restoredTop sz="95884" autoAdjust="0"/>
  </p:normalViewPr>
  <p:slideViewPr>
    <p:cSldViewPr snapToGrid="0">
      <p:cViewPr varScale="1">
        <p:scale>
          <a:sx n="49" d="100"/>
          <a:sy n="49" d="100"/>
        </p:scale>
        <p:origin x="868" y="44"/>
      </p:cViewPr>
      <p:guideLst/>
    </p:cSldViewPr>
  </p:slideViewPr>
  <p:outlineViewPr>
    <p:cViewPr>
      <p:scale>
        <a:sx n="33" d="100"/>
        <a:sy n="33" d="100"/>
      </p:scale>
      <p:origin x="0" y="-2466"/>
    </p:cViewPr>
  </p:outlineViewPr>
  <p:notesTextViewPr>
    <p:cViewPr>
      <p:scale>
        <a:sx n="1" d="1"/>
        <a:sy n="1" d="1"/>
      </p:scale>
      <p:origin x="0" y="0"/>
    </p:cViewPr>
  </p:notesTextViewPr>
  <p:sorterViewPr>
    <p:cViewPr varScale="1">
      <p:scale>
        <a:sx n="100" d="100"/>
        <a:sy n="100" d="100"/>
      </p:scale>
      <p:origin x="0" y="-103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7D73AD-3BA4-473B-819E-AB6DB3108F16}" type="doc">
      <dgm:prSet loTypeId="urn:microsoft.com/office/officeart/2005/8/layout/vList2" loCatId="list" qsTypeId="urn:microsoft.com/office/officeart/2005/8/quickstyle/simple4" qsCatId="simple" csTypeId="urn:microsoft.com/office/officeart/2005/8/colors/colorful4" csCatId="colorful" phldr="1"/>
      <dgm:spPr/>
      <dgm:t>
        <a:bodyPr/>
        <a:lstStyle/>
        <a:p>
          <a:endParaRPr lang="en-US"/>
        </a:p>
      </dgm:t>
    </dgm:pt>
    <dgm:pt modelId="{097DFF37-D781-4793-A98D-8B5967202030}">
      <dgm:prSet/>
      <dgm:spPr>
        <a:solidFill>
          <a:srgbClr val="00B0F0"/>
        </a:solidFill>
        <a:ln w="28575"/>
      </dgm:spPr>
      <dgm:t>
        <a:bodyPr/>
        <a:lstStyle/>
        <a:p>
          <a:pPr rtl="0"/>
          <a:r>
            <a:rPr lang="en-US" b="0" baseline="0" dirty="0"/>
            <a:t>A decentralized, global digital currency</a:t>
          </a:r>
          <a:endParaRPr lang="en-US" dirty="0"/>
        </a:p>
      </dgm:t>
    </dgm:pt>
    <dgm:pt modelId="{0DA46A54-25DC-4494-A559-49D204F0095F}" type="parTrans" cxnId="{C96C7304-FC8E-45B1-B17F-70ABA6ED7EA9}">
      <dgm:prSet/>
      <dgm:spPr/>
      <dgm:t>
        <a:bodyPr/>
        <a:lstStyle/>
        <a:p>
          <a:endParaRPr lang="en-US"/>
        </a:p>
      </dgm:t>
    </dgm:pt>
    <dgm:pt modelId="{27E08118-C42B-44AB-AF13-9E7B459886DA}" type="sibTrans" cxnId="{C96C7304-FC8E-45B1-B17F-70ABA6ED7EA9}">
      <dgm:prSet/>
      <dgm:spPr/>
      <dgm:t>
        <a:bodyPr/>
        <a:lstStyle/>
        <a:p>
          <a:endParaRPr lang="en-US"/>
        </a:p>
      </dgm:t>
    </dgm:pt>
    <dgm:pt modelId="{72065F8C-629B-45F8-9E99-D520239191F7}">
      <dgm:prSet/>
      <dgm:spPr>
        <a:solidFill>
          <a:srgbClr val="00B0F0"/>
        </a:solidFill>
      </dgm:spPr>
      <dgm:t>
        <a:bodyPr/>
        <a:lstStyle/>
        <a:p>
          <a:pPr rtl="0"/>
          <a:r>
            <a:rPr lang="en-US" b="0" baseline="0" dirty="0"/>
            <a:t>Peer to Peer </a:t>
          </a:r>
          <a:endParaRPr lang="en-US" dirty="0"/>
        </a:p>
      </dgm:t>
    </dgm:pt>
    <dgm:pt modelId="{543DEE6C-3173-4507-93B0-AE48747BE053}" type="parTrans" cxnId="{9897CDA1-DBB0-4012-B6BF-9E90ACBF1A16}">
      <dgm:prSet/>
      <dgm:spPr/>
      <dgm:t>
        <a:bodyPr/>
        <a:lstStyle/>
        <a:p>
          <a:endParaRPr lang="en-US"/>
        </a:p>
      </dgm:t>
    </dgm:pt>
    <dgm:pt modelId="{C3444E78-B1BC-4B93-98BB-20E0F4F10632}" type="sibTrans" cxnId="{9897CDA1-DBB0-4012-B6BF-9E90ACBF1A16}">
      <dgm:prSet/>
      <dgm:spPr/>
      <dgm:t>
        <a:bodyPr/>
        <a:lstStyle/>
        <a:p>
          <a:endParaRPr lang="en-US"/>
        </a:p>
      </dgm:t>
    </dgm:pt>
    <dgm:pt modelId="{4C6BA631-96EB-4370-9A3E-13F59462F9BB}">
      <dgm:prSet/>
      <dgm:spPr>
        <a:solidFill>
          <a:srgbClr val="00B0F0"/>
        </a:solidFill>
      </dgm:spPr>
      <dgm:t>
        <a:bodyPr/>
        <a:lstStyle/>
        <a:p>
          <a:pPr rtl="0"/>
          <a:r>
            <a:rPr lang="en-US" b="0" baseline="0" dirty="0"/>
            <a:t>Purchased or traded at Bitcoin Exchanges </a:t>
          </a:r>
          <a:endParaRPr lang="en-US" dirty="0"/>
        </a:p>
      </dgm:t>
    </dgm:pt>
    <dgm:pt modelId="{3477EA83-0CAE-4610-AA1D-2F5C5927191D}" type="parTrans" cxnId="{CE17E93A-6A97-4A18-AB78-81398759FFA9}">
      <dgm:prSet/>
      <dgm:spPr/>
      <dgm:t>
        <a:bodyPr/>
        <a:lstStyle/>
        <a:p>
          <a:endParaRPr lang="en-US"/>
        </a:p>
      </dgm:t>
    </dgm:pt>
    <dgm:pt modelId="{036DB638-4A89-4A68-AD2E-81C815DBF2CB}" type="sibTrans" cxnId="{CE17E93A-6A97-4A18-AB78-81398759FFA9}">
      <dgm:prSet/>
      <dgm:spPr/>
      <dgm:t>
        <a:bodyPr/>
        <a:lstStyle/>
        <a:p>
          <a:endParaRPr lang="en-US"/>
        </a:p>
      </dgm:t>
    </dgm:pt>
    <dgm:pt modelId="{FEE9877D-1BE4-4295-A33B-C94DB0C11E7E}">
      <dgm:prSet/>
      <dgm:spPr>
        <a:solidFill>
          <a:srgbClr val="00B0F0"/>
        </a:solidFill>
      </dgm:spPr>
      <dgm:t>
        <a:bodyPr/>
        <a:lstStyle/>
        <a:p>
          <a:pPr rtl="0"/>
          <a:r>
            <a:rPr lang="en-US" b="0" baseline="0" dirty="0"/>
            <a:t>Commonly used as ransom payment in Ransomware attacks</a:t>
          </a:r>
          <a:endParaRPr lang="en-US" dirty="0"/>
        </a:p>
      </dgm:t>
    </dgm:pt>
    <dgm:pt modelId="{63645B99-DE30-488F-B6B1-4D0C9E089256}" type="parTrans" cxnId="{B5F19E02-63C3-46FD-829A-635353168BFA}">
      <dgm:prSet/>
      <dgm:spPr/>
      <dgm:t>
        <a:bodyPr/>
        <a:lstStyle/>
        <a:p>
          <a:endParaRPr lang="en-US"/>
        </a:p>
      </dgm:t>
    </dgm:pt>
    <dgm:pt modelId="{1D4469D2-C523-4E5F-9FAD-E094BB9F399C}" type="sibTrans" cxnId="{B5F19E02-63C3-46FD-829A-635353168BFA}">
      <dgm:prSet/>
      <dgm:spPr/>
      <dgm:t>
        <a:bodyPr/>
        <a:lstStyle/>
        <a:p>
          <a:endParaRPr lang="en-US"/>
        </a:p>
      </dgm:t>
    </dgm:pt>
    <dgm:pt modelId="{0EFDD6F1-3AE3-41F4-AF24-7111D374FE81}">
      <dgm:prSet/>
      <dgm:spPr>
        <a:solidFill>
          <a:srgbClr val="00B0F0"/>
        </a:solidFill>
      </dgm:spPr>
      <dgm:t>
        <a:bodyPr/>
        <a:lstStyle/>
        <a:p>
          <a:pPr rtl="0"/>
          <a:r>
            <a:rPr lang="en-US" b="0" baseline="0" dirty="0"/>
            <a:t>All transactions can be traced back to an anonymous address * See Bitcoin Wallet Slide* </a:t>
          </a:r>
          <a:endParaRPr lang="en-US" dirty="0"/>
        </a:p>
      </dgm:t>
    </dgm:pt>
    <dgm:pt modelId="{7FA0EC77-0E74-4EFA-A661-DACBDA34481C}" type="parTrans" cxnId="{6B686058-B6B1-40ED-9DBE-9DF72D429912}">
      <dgm:prSet/>
      <dgm:spPr/>
      <dgm:t>
        <a:bodyPr/>
        <a:lstStyle/>
        <a:p>
          <a:endParaRPr lang="en-US"/>
        </a:p>
      </dgm:t>
    </dgm:pt>
    <dgm:pt modelId="{8860E798-39A2-4FBD-A705-D169B6382F9F}" type="sibTrans" cxnId="{6B686058-B6B1-40ED-9DBE-9DF72D429912}">
      <dgm:prSet/>
      <dgm:spPr/>
      <dgm:t>
        <a:bodyPr/>
        <a:lstStyle/>
        <a:p>
          <a:endParaRPr lang="en-US"/>
        </a:p>
      </dgm:t>
    </dgm:pt>
    <dgm:pt modelId="{D3AE2379-308E-4286-915A-A997BEA9B8B7}" type="pres">
      <dgm:prSet presAssocID="{6D7D73AD-3BA4-473B-819E-AB6DB3108F16}" presName="linear" presStyleCnt="0">
        <dgm:presLayoutVars>
          <dgm:animLvl val="lvl"/>
          <dgm:resizeHandles val="exact"/>
        </dgm:presLayoutVars>
      </dgm:prSet>
      <dgm:spPr/>
    </dgm:pt>
    <dgm:pt modelId="{DE7E7861-86DD-47F7-872D-2C9475AF4BFF}" type="pres">
      <dgm:prSet presAssocID="{097DFF37-D781-4793-A98D-8B5967202030}" presName="parentText" presStyleLbl="node1" presStyleIdx="0" presStyleCnt="5">
        <dgm:presLayoutVars>
          <dgm:chMax val="0"/>
          <dgm:bulletEnabled val="1"/>
        </dgm:presLayoutVars>
      </dgm:prSet>
      <dgm:spPr/>
    </dgm:pt>
    <dgm:pt modelId="{D5531340-7730-4699-A691-85C0FC68DB4D}" type="pres">
      <dgm:prSet presAssocID="{27E08118-C42B-44AB-AF13-9E7B459886DA}" presName="spacer" presStyleCnt="0"/>
      <dgm:spPr/>
    </dgm:pt>
    <dgm:pt modelId="{BD0146E4-888F-4914-B165-7E11586FEF27}" type="pres">
      <dgm:prSet presAssocID="{72065F8C-629B-45F8-9E99-D520239191F7}" presName="parentText" presStyleLbl="node1" presStyleIdx="1" presStyleCnt="5">
        <dgm:presLayoutVars>
          <dgm:chMax val="0"/>
          <dgm:bulletEnabled val="1"/>
        </dgm:presLayoutVars>
      </dgm:prSet>
      <dgm:spPr/>
    </dgm:pt>
    <dgm:pt modelId="{1DBA2848-BF41-47AB-A97F-55FABF9B86AA}" type="pres">
      <dgm:prSet presAssocID="{C3444E78-B1BC-4B93-98BB-20E0F4F10632}" presName="spacer" presStyleCnt="0"/>
      <dgm:spPr/>
    </dgm:pt>
    <dgm:pt modelId="{2F5F0D48-C9E6-4119-ABEC-F6126D4D5EDC}" type="pres">
      <dgm:prSet presAssocID="{4C6BA631-96EB-4370-9A3E-13F59462F9BB}" presName="parentText" presStyleLbl="node1" presStyleIdx="2" presStyleCnt="5">
        <dgm:presLayoutVars>
          <dgm:chMax val="0"/>
          <dgm:bulletEnabled val="1"/>
        </dgm:presLayoutVars>
      </dgm:prSet>
      <dgm:spPr/>
    </dgm:pt>
    <dgm:pt modelId="{076DB504-8530-4CEC-BB8A-5520D8CBBE78}" type="pres">
      <dgm:prSet presAssocID="{036DB638-4A89-4A68-AD2E-81C815DBF2CB}" presName="spacer" presStyleCnt="0"/>
      <dgm:spPr/>
    </dgm:pt>
    <dgm:pt modelId="{9862606B-F037-49D4-9F9A-375ED5157938}" type="pres">
      <dgm:prSet presAssocID="{FEE9877D-1BE4-4295-A33B-C94DB0C11E7E}" presName="parentText" presStyleLbl="node1" presStyleIdx="3" presStyleCnt="5">
        <dgm:presLayoutVars>
          <dgm:chMax val="0"/>
          <dgm:bulletEnabled val="1"/>
        </dgm:presLayoutVars>
      </dgm:prSet>
      <dgm:spPr/>
    </dgm:pt>
    <dgm:pt modelId="{CC6F52B5-722D-4C54-BFFC-405843322805}" type="pres">
      <dgm:prSet presAssocID="{1D4469D2-C523-4E5F-9FAD-E094BB9F399C}" presName="spacer" presStyleCnt="0"/>
      <dgm:spPr/>
    </dgm:pt>
    <dgm:pt modelId="{1217721B-5316-4ABB-9267-136E00B35887}" type="pres">
      <dgm:prSet presAssocID="{0EFDD6F1-3AE3-41F4-AF24-7111D374FE81}" presName="parentText" presStyleLbl="node1" presStyleIdx="4" presStyleCnt="5">
        <dgm:presLayoutVars>
          <dgm:chMax val="0"/>
          <dgm:bulletEnabled val="1"/>
        </dgm:presLayoutVars>
      </dgm:prSet>
      <dgm:spPr/>
    </dgm:pt>
  </dgm:ptLst>
  <dgm:cxnLst>
    <dgm:cxn modelId="{B5F19E02-63C3-46FD-829A-635353168BFA}" srcId="{6D7D73AD-3BA4-473B-819E-AB6DB3108F16}" destId="{FEE9877D-1BE4-4295-A33B-C94DB0C11E7E}" srcOrd="3" destOrd="0" parTransId="{63645B99-DE30-488F-B6B1-4D0C9E089256}" sibTransId="{1D4469D2-C523-4E5F-9FAD-E094BB9F399C}"/>
    <dgm:cxn modelId="{C96C7304-FC8E-45B1-B17F-70ABA6ED7EA9}" srcId="{6D7D73AD-3BA4-473B-819E-AB6DB3108F16}" destId="{097DFF37-D781-4793-A98D-8B5967202030}" srcOrd="0" destOrd="0" parTransId="{0DA46A54-25DC-4494-A559-49D204F0095F}" sibTransId="{27E08118-C42B-44AB-AF13-9E7B459886DA}"/>
    <dgm:cxn modelId="{DB509430-7B63-464D-BEB3-FC22B560B5EA}" type="presOf" srcId="{FEE9877D-1BE4-4295-A33B-C94DB0C11E7E}" destId="{9862606B-F037-49D4-9F9A-375ED5157938}" srcOrd="0" destOrd="0" presId="urn:microsoft.com/office/officeart/2005/8/layout/vList2"/>
    <dgm:cxn modelId="{CE17E93A-6A97-4A18-AB78-81398759FFA9}" srcId="{6D7D73AD-3BA4-473B-819E-AB6DB3108F16}" destId="{4C6BA631-96EB-4370-9A3E-13F59462F9BB}" srcOrd="2" destOrd="0" parTransId="{3477EA83-0CAE-4610-AA1D-2F5C5927191D}" sibTransId="{036DB638-4A89-4A68-AD2E-81C815DBF2CB}"/>
    <dgm:cxn modelId="{F5652C5C-EC5A-466E-8AC3-207ADD25A45C}" type="presOf" srcId="{4C6BA631-96EB-4370-9A3E-13F59462F9BB}" destId="{2F5F0D48-C9E6-4119-ABEC-F6126D4D5EDC}" srcOrd="0" destOrd="0" presId="urn:microsoft.com/office/officeart/2005/8/layout/vList2"/>
    <dgm:cxn modelId="{0820D250-373B-4F7B-A062-7AF8A26A69AC}" type="presOf" srcId="{0EFDD6F1-3AE3-41F4-AF24-7111D374FE81}" destId="{1217721B-5316-4ABB-9267-136E00B35887}" srcOrd="0" destOrd="0" presId="urn:microsoft.com/office/officeart/2005/8/layout/vList2"/>
    <dgm:cxn modelId="{6B686058-B6B1-40ED-9DBE-9DF72D429912}" srcId="{6D7D73AD-3BA4-473B-819E-AB6DB3108F16}" destId="{0EFDD6F1-3AE3-41F4-AF24-7111D374FE81}" srcOrd="4" destOrd="0" parTransId="{7FA0EC77-0E74-4EFA-A661-DACBDA34481C}" sibTransId="{8860E798-39A2-4FBD-A705-D169B6382F9F}"/>
    <dgm:cxn modelId="{4D952288-EEA8-4480-80CB-539F0AB46EC2}" type="presOf" srcId="{097DFF37-D781-4793-A98D-8B5967202030}" destId="{DE7E7861-86DD-47F7-872D-2C9475AF4BFF}" srcOrd="0" destOrd="0" presId="urn:microsoft.com/office/officeart/2005/8/layout/vList2"/>
    <dgm:cxn modelId="{FBF9F296-49E0-4140-A85C-968D63B4808F}" type="presOf" srcId="{6D7D73AD-3BA4-473B-819E-AB6DB3108F16}" destId="{D3AE2379-308E-4286-915A-A997BEA9B8B7}" srcOrd="0" destOrd="0" presId="urn:microsoft.com/office/officeart/2005/8/layout/vList2"/>
    <dgm:cxn modelId="{9897CDA1-DBB0-4012-B6BF-9E90ACBF1A16}" srcId="{6D7D73AD-3BA4-473B-819E-AB6DB3108F16}" destId="{72065F8C-629B-45F8-9E99-D520239191F7}" srcOrd="1" destOrd="0" parTransId="{543DEE6C-3173-4507-93B0-AE48747BE053}" sibTransId="{C3444E78-B1BC-4B93-98BB-20E0F4F10632}"/>
    <dgm:cxn modelId="{92647DC2-8DFF-4C62-B995-B8C4F62E3C72}" type="presOf" srcId="{72065F8C-629B-45F8-9E99-D520239191F7}" destId="{BD0146E4-888F-4914-B165-7E11586FEF27}" srcOrd="0" destOrd="0" presId="urn:microsoft.com/office/officeart/2005/8/layout/vList2"/>
    <dgm:cxn modelId="{A0A09E87-3F8D-4E6C-847D-B5440E07DB77}" type="presParOf" srcId="{D3AE2379-308E-4286-915A-A997BEA9B8B7}" destId="{DE7E7861-86DD-47F7-872D-2C9475AF4BFF}" srcOrd="0" destOrd="0" presId="urn:microsoft.com/office/officeart/2005/8/layout/vList2"/>
    <dgm:cxn modelId="{B05367D9-A936-4506-A084-D8376868DACA}" type="presParOf" srcId="{D3AE2379-308E-4286-915A-A997BEA9B8B7}" destId="{D5531340-7730-4699-A691-85C0FC68DB4D}" srcOrd="1" destOrd="0" presId="urn:microsoft.com/office/officeart/2005/8/layout/vList2"/>
    <dgm:cxn modelId="{B21100D8-5B7B-4A39-929B-F847A4785E8F}" type="presParOf" srcId="{D3AE2379-308E-4286-915A-A997BEA9B8B7}" destId="{BD0146E4-888F-4914-B165-7E11586FEF27}" srcOrd="2" destOrd="0" presId="urn:microsoft.com/office/officeart/2005/8/layout/vList2"/>
    <dgm:cxn modelId="{F314BF68-4AE1-453D-875C-0F463B967025}" type="presParOf" srcId="{D3AE2379-308E-4286-915A-A997BEA9B8B7}" destId="{1DBA2848-BF41-47AB-A97F-55FABF9B86AA}" srcOrd="3" destOrd="0" presId="urn:microsoft.com/office/officeart/2005/8/layout/vList2"/>
    <dgm:cxn modelId="{E87143B2-3EC6-43B4-8E73-04932253419E}" type="presParOf" srcId="{D3AE2379-308E-4286-915A-A997BEA9B8B7}" destId="{2F5F0D48-C9E6-4119-ABEC-F6126D4D5EDC}" srcOrd="4" destOrd="0" presId="urn:microsoft.com/office/officeart/2005/8/layout/vList2"/>
    <dgm:cxn modelId="{54817B0A-C965-4026-84A4-B81FA0ECBE59}" type="presParOf" srcId="{D3AE2379-308E-4286-915A-A997BEA9B8B7}" destId="{076DB504-8530-4CEC-BB8A-5520D8CBBE78}" srcOrd="5" destOrd="0" presId="urn:microsoft.com/office/officeart/2005/8/layout/vList2"/>
    <dgm:cxn modelId="{F1771C76-B6D9-4ADB-AF31-77EC7C3530A1}" type="presParOf" srcId="{D3AE2379-308E-4286-915A-A997BEA9B8B7}" destId="{9862606B-F037-49D4-9F9A-375ED5157938}" srcOrd="6" destOrd="0" presId="urn:microsoft.com/office/officeart/2005/8/layout/vList2"/>
    <dgm:cxn modelId="{44987506-0C67-4D6C-87BE-503B2E0ECD61}" type="presParOf" srcId="{D3AE2379-308E-4286-915A-A997BEA9B8B7}" destId="{CC6F52B5-722D-4C54-BFFC-405843322805}" srcOrd="7" destOrd="0" presId="urn:microsoft.com/office/officeart/2005/8/layout/vList2"/>
    <dgm:cxn modelId="{B0499804-87E5-4582-BC6C-630423917E16}" type="presParOf" srcId="{D3AE2379-308E-4286-915A-A997BEA9B8B7}" destId="{1217721B-5316-4ABB-9267-136E00B35887}" srcOrd="8" destOrd="0" presId="urn:microsoft.com/office/officeart/2005/8/layout/vList2"/>
  </dgm:cxnLst>
  <dgm:bg>
    <a:solidFill>
      <a:schemeClr val="accent5"/>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91C6C9-1177-4F2D-859E-E48676000854}" type="doc">
      <dgm:prSet loTypeId="urn:microsoft.com/office/officeart/2005/8/layout/vList2" loCatId="list" qsTypeId="urn:microsoft.com/office/officeart/2005/8/quickstyle/simple4" qsCatId="simple" csTypeId="urn:microsoft.com/office/officeart/2005/8/colors/accent2_5" csCatId="accent2" phldr="1"/>
      <dgm:spPr/>
      <dgm:t>
        <a:bodyPr/>
        <a:lstStyle/>
        <a:p>
          <a:endParaRPr lang="en-US"/>
        </a:p>
      </dgm:t>
    </dgm:pt>
    <dgm:pt modelId="{12A0806A-7818-4290-9886-12D4FB1D44B6}">
      <dgm:prSet/>
      <dgm:spPr>
        <a:solidFill>
          <a:srgbClr val="00B0F0"/>
        </a:solidFill>
      </dgm:spPr>
      <dgm:t>
        <a:bodyPr/>
        <a:lstStyle/>
        <a:p>
          <a:pPr rtl="0"/>
          <a:r>
            <a:rPr lang="en-US" b="0" baseline="0" dirty="0"/>
            <a:t>Infrastructure that supports Bitcoin transactions</a:t>
          </a:r>
          <a:endParaRPr lang="en-US" dirty="0"/>
        </a:p>
      </dgm:t>
    </dgm:pt>
    <dgm:pt modelId="{FAC5BFC4-E480-4012-A948-A6A7D48D3C01}" type="parTrans" cxnId="{2DD2AFDE-7FE3-4FD3-B8DA-8297E3356602}">
      <dgm:prSet/>
      <dgm:spPr/>
      <dgm:t>
        <a:bodyPr/>
        <a:lstStyle/>
        <a:p>
          <a:endParaRPr lang="en-US"/>
        </a:p>
      </dgm:t>
    </dgm:pt>
    <dgm:pt modelId="{4BB568BB-5542-4CEB-AE10-EE20C7209FE2}" type="sibTrans" cxnId="{2DD2AFDE-7FE3-4FD3-B8DA-8297E3356602}">
      <dgm:prSet/>
      <dgm:spPr/>
      <dgm:t>
        <a:bodyPr/>
        <a:lstStyle/>
        <a:p>
          <a:endParaRPr lang="en-US"/>
        </a:p>
      </dgm:t>
    </dgm:pt>
    <dgm:pt modelId="{7111C295-B805-41DD-94D9-5C9ED0504AB6}">
      <dgm:prSet/>
      <dgm:spPr>
        <a:solidFill>
          <a:srgbClr val="00B0F0"/>
        </a:solidFill>
      </dgm:spPr>
      <dgm:t>
        <a:bodyPr/>
        <a:lstStyle/>
        <a:p>
          <a:pPr rtl="0"/>
          <a:r>
            <a:rPr lang="en-US" b="0" baseline="0" dirty="0"/>
            <a:t>Network secured by individuals: ‘Miners’ </a:t>
          </a:r>
          <a:endParaRPr lang="en-US" dirty="0"/>
        </a:p>
      </dgm:t>
    </dgm:pt>
    <dgm:pt modelId="{D2A3494C-A1F8-4DFA-8244-9C846005C8A8}" type="parTrans" cxnId="{96FC99B9-565F-4C23-9D6B-65D748FFE5E8}">
      <dgm:prSet/>
      <dgm:spPr/>
      <dgm:t>
        <a:bodyPr/>
        <a:lstStyle/>
        <a:p>
          <a:endParaRPr lang="en-US"/>
        </a:p>
      </dgm:t>
    </dgm:pt>
    <dgm:pt modelId="{1071AF8A-B617-42CB-B65A-1FD7A61B044C}" type="sibTrans" cxnId="{96FC99B9-565F-4C23-9D6B-65D748FFE5E8}">
      <dgm:prSet/>
      <dgm:spPr/>
      <dgm:t>
        <a:bodyPr/>
        <a:lstStyle/>
        <a:p>
          <a:endParaRPr lang="en-US"/>
        </a:p>
      </dgm:t>
    </dgm:pt>
    <dgm:pt modelId="{3D2B91B5-03D9-45E0-B4F2-0D58B714FCAC}">
      <dgm:prSet/>
      <dgm:spPr>
        <a:solidFill>
          <a:srgbClr val="00B0F0"/>
        </a:solidFill>
      </dgm:spPr>
      <dgm:t>
        <a:bodyPr/>
        <a:lstStyle/>
        <a:p>
          <a:pPr rtl="0"/>
          <a:r>
            <a:rPr lang="en-US" b="0" baseline="0" dirty="0"/>
            <a:t>Miners verify all Bitcoin transactions – trust model</a:t>
          </a:r>
          <a:endParaRPr lang="en-US" dirty="0"/>
        </a:p>
      </dgm:t>
    </dgm:pt>
    <dgm:pt modelId="{C0850568-CCD6-48EB-87DE-4EF834E5C902}" type="parTrans" cxnId="{A87F9620-62B8-4C2F-81C5-635EDE3FC4CF}">
      <dgm:prSet/>
      <dgm:spPr/>
      <dgm:t>
        <a:bodyPr/>
        <a:lstStyle/>
        <a:p>
          <a:endParaRPr lang="en-US"/>
        </a:p>
      </dgm:t>
    </dgm:pt>
    <dgm:pt modelId="{A812ECE2-9FAD-457A-AF47-44E82A6D8670}" type="sibTrans" cxnId="{A87F9620-62B8-4C2F-81C5-635EDE3FC4CF}">
      <dgm:prSet/>
      <dgm:spPr/>
      <dgm:t>
        <a:bodyPr/>
        <a:lstStyle/>
        <a:p>
          <a:endParaRPr lang="en-US"/>
        </a:p>
      </dgm:t>
    </dgm:pt>
    <dgm:pt modelId="{40A8B528-5BCF-4CF1-ACF4-7552F5805DD1}">
      <dgm:prSet/>
      <dgm:spPr>
        <a:solidFill>
          <a:srgbClr val="00B0F0"/>
        </a:solidFill>
      </dgm:spPr>
      <dgm:t>
        <a:bodyPr/>
        <a:lstStyle/>
        <a:p>
          <a:pPr rtl="0"/>
          <a:r>
            <a:rPr lang="en-US" b="0" baseline="0" dirty="0"/>
            <a:t>After a transaction is verified – it is recorded in a public ledger (Block Chain) </a:t>
          </a:r>
          <a:endParaRPr lang="en-US" dirty="0"/>
        </a:p>
      </dgm:t>
    </dgm:pt>
    <dgm:pt modelId="{C05D89C4-A886-4381-8D69-93E20DD94EE1}" type="parTrans" cxnId="{4B674FB2-D37B-421E-B13A-27F654805C41}">
      <dgm:prSet/>
      <dgm:spPr/>
      <dgm:t>
        <a:bodyPr/>
        <a:lstStyle/>
        <a:p>
          <a:endParaRPr lang="en-US"/>
        </a:p>
      </dgm:t>
    </dgm:pt>
    <dgm:pt modelId="{EEB006ED-9A62-4834-A54F-76413D4A393A}" type="sibTrans" cxnId="{4B674FB2-D37B-421E-B13A-27F654805C41}">
      <dgm:prSet/>
      <dgm:spPr/>
      <dgm:t>
        <a:bodyPr/>
        <a:lstStyle/>
        <a:p>
          <a:endParaRPr lang="en-US"/>
        </a:p>
      </dgm:t>
    </dgm:pt>
    <dgm:pt modelId="{BFAE60DF-69F6-4665-8139-8048CE87FC7E}" type="pres">
      <dgm:prSet presAssocID="{9591C6C9-1177-4F2D-859E-E48676000854}" presName="linear" presStyleCnt="0">
        <dgm:presLayoutVars>
          <dgm:animLvl val="lvl"/>
          <dgm:resizeHandles val="exact"/>
        </dgm:presLayoutVars>
      </dgm:prSet>
      <dgm:spPr/>
    </dgm:pt>
    <dgm:pt modelId="{873054E7-93BF-447C-972E-0DED05F3E3A1}" type="pres">
      <dgm:prSet presAssocID="{12A0806A-7818-4290-9886-12D4FB1D44B6}" presName="parentText" presStyleLbl="node1" presStyleIdx="0" presStyleCnt="4">
        <dgm:presLayoutVars>
          <dgm:chMax val="0"/>
          <dgm:bulletEnabled val="1"/>
        </dgm:presLayoutVars>
      </dgm:prSet>
      <dgm:spPr/>
    </dgm:pt>
    <dgm:pt modelId="{F422B450-9793-4D78-9405-07847F0448F2}" type="pres">
      <dgm:prSet presAssocID="{4BB568BB-5542-4CEB-AE10-EE20C7209FE2}" presName="spacer" presStyleCnt="0"/>
      <dgm:spPr/>
    </dgm:pt>
    <dgm:pt modelId="{132C0F21-4AB1-46D1-84B7-A06D1E2435C3}" type="pres">
      <dgm:prSet presAssocID="{7111C295-B805-41DD-94D9-5C9ED0504AB6}" presName="parentText" presStyleLbl="node1" presStyleIdx="1" presStyleCnt="4">
        <dgm:presLayoutVars>
          <dgm:chMax val="0"/>
          <dgm:bulletEnabled val="1"/>
        </dgm:presLayoutVars>
      </dgm:prSet>
      <dgm:spPr/>
    </dgm:pt>
    <dgm:pt modelId="{595BFEC1-5D1C-493A-B64A-6FF38FA2DA8E}" type="pres">
      <dgm:prSet presAssocID="{1071AF8A-B617-42CB-B65A-1FD7A61B044C}" presName="spacer" presStyleCnt="0"/>
      <dgm:spPr/>
    </dgm:pt>
    <dgm:pt modelId="{5B9C15D8-B7E6-4616-B7C1-45285093F1B2}" type="pres">
      <dgm:prSet presAssocID="{3D2B91B5-03D9-45E0-B4F2-0D58B714FCAC}" presName="parentText" presStyleLbl="node1" presStyleIdx="2" presStyleCnt="4">
        <dgm:presLayoutVars>
          <dgm:chMax val="0"/>
          <dgm:bulletEnabled val="1"/>
        </dgm:presLayoutVars>
      </dgm:prSet>
      <dgm:spPr/>
    </dgm:pt>
    <dgm:pt modelId="{61D911EA-2BEE-4926-821C-4370F809E3C2}" type="pres">
      <dgm:prSet presAssocID="{A812ECE2-9FAD-457A-AF47-44E82A6D8670}" presName="spacer" presStyleCnt="0"/>
      <dgm:spPr/>
    </dgm:pt>
    <dgm:pt modelId="{1597C05B-2D88-4DB1-AFE3-556CB4C7CE46}" type="pres">
      <dgm:prSet presAssocID="{40A8B528-5BCF-4CF1-ACF4-7552F5805DD1}" presName="parentText" presStyleLbl="node1" presStyleIdx="3" presStyleCnt="4">
        <dgm:presLayoutVars>
          <dgm:chMax val="0"/>
          <dgm:bulletEnabled val="1"/>
        </dgm:presLayoutVars>
      </dgm:prSet>
      <dgm:spPr/>
    </dgm:pt>
  </dgm:ptLst>
  <dgm:cxnLst>
    <dgm:cxn modelId="{F48D9211-812D-463E-852F-3D17E860BDFA}" type="presOf" srcId="{7111C295-B805-41DD-94D9-5C9ED0504AB6}" destId="{132C0F21-4AB1-46D1-84B7-A06D1E2435C3}" srcOrd="0" destOrd="0" presId="urn:microsoft.com/office/officeart/2005/8/layout/vList2"/>
    <dgm:cxn modelId="{A87F9620-62B8-4C2F-81C5-635EDE3FC4CF}" srcId="{9591C6C9-1177-4F2D-859E-E48676000854}" destId="{3D2B91B5-03D9-45E0-B4F2-0D58B714FCAC}" srcOrd="2" destOrd="0" parTransId="{C0850568-CCD6-48EB-87DE-4EF834E5C902}" sibTransId="{A812ECE2-9FAD-457A-AF47-44E82A6D8670}"/>
    <dgm:cxn modelId="{99FC4176-349E-4BCB-BD71-123DE6FEB256}" type="presOf" srcId="{3D2B91B5-03D9-45E0-B4F2-0D58B714FCAC}" destId="{5B9C15D8-B7E6-4616-B7C1-45285093F1B2}" srcOrd="0" destOrd="0" presId="urn:microsoft.com/office/officeart/2005/8/layout/vList2"/>
    <dgm:cxn modelId="{4E8C0D8E-CDF3-4BE3-B77A-A5D52B9C2CAF}" type="presOf" srcId="{12A0806A-7818-4290-9886-12D4FB1D44B6}" destId="{873054E7-93BF-447C-972E-0DED05F3E3A1}" srcOrd="0" destOrd="0" presId="urn:microsoft.com/office/officeart/2005/8/layout/vList2"/>
    <dgm:cxn modelId="{C6957BA4-6F8A-40C0-AF12-E57A760DE946}" type="presOf" srcId="{9591C6C9-1177-4F2D-859E-E48676000854}" destId="{BFAE60DF-69F6-4665-8139-8048CE87FC7E}" srcOrd="0" destOrd="0" presId="urn:microsoft.com/office/officeart/2005/8/layout/vList2"/>
    <dgm:cxn modelId="{4B674FB2-D37B-421E-B13A-27F654805C41}" srcId="{9591C6C9-1177-4F2D-859E-E48676000854}" destId="{40A8B528-5BCF-4CF1-ACF4-7552F5805DD1}" srcOrd="3" destOrd="0" parTransId="{C05D89C4-A886-4381-8D69-93E20DD94EE1}" sibTransId="{EEB006ED-9A62-4834-A54F-76413D4A393A}"/>
    <dgm:cxn modelId="{96FC99B9-565F-4C23-9D6B-65D748FFE5E8}" srcId="{9591C6C9-1177-4F2D-859E-E48676000854}" destId="{7111C295-B805-41DD-94D9-5C9ED0504AB6}" srcOrd="1" destOrd="0" parTransId="{D2A3494C-A1F8-4DFA-8244-9C846005C8A8}" sibTransId="{1071AF8A-B617-42CB-B65A-1FD7A61B044C}"/>
    <dgm:cxn modelId="{2DD2AFDE-7FE3-4FD3-B8DA-8297E3356602}" srcId="{9591C6C9-1177-4F2D-859E-E48676000854}" destId="{12A0806A-7818-4290-9886-12D4FB1D44B6}" srcOrd="0" destOrd="0" parTransId="{FAC5BFC4-E480-4012-A948-A6A7D48D3C01}" sibTransId="{4BB568BB-5542-4CEB-AE10-EE20C7209FE2}"/>
    <dgm:cxn modelId="{7E354BE2-9DE0-426F-9C80-948F49E4FBD9}" type="presOf" srcId="{40A8B528-5BCF-4CF1-ACF4-7552F5805DD1}" destId="{1597C05B-2D88-4DB1-AFE3-556CB4C7CE46}" srcOrd="0" destOrd="0" presId="urn:microsoft.com/office/officeart/2005/8/layout/vList2"/>
    <dgm:cxn modelId="{ED037BBB-D459-4818-94D1-CB40963C76F8}" type="presParOf" srcId="{BFAE60DF-69F6-4665-8139-8048CE87FC7E}" destId="{873054E7-93BF-447C-972E-0DED05F3E3A1}" srcOrd="0" destOrd="0" presId="urn:microsoft.com/office/officeart/2005/8/layout/vList2"/>
    <dgm:cxn modelId="{C6BD0340-999C-4D91-8AF1-38EEBCB3F642}" type="presParOf" srcId="{BFAE60DF-69F6-4665-8139-8048CE87FC7E}" destId="{F422B450-9793-4D78-9405-07847F0448F2}" srcOrd="1" destOrd="0" presId="urn:microsoft.com/office/officeart/2005/8/layout/vList2"/>
    <dgm:cxn modelId="{3C49DC83-5A4F-457A-92CC-972FF9FEF969}" type="presParOf" srcId="{BFAE60DF-69F6-4665-8139-8048CE87FC7E}" destId="{132C0F21-4AB1-46D1-84B7-A06D1E2435C3}" srcOrd="2" destOrd="0" presId="urn:microsoft.com/office/officeart/2005/8/layout/vList2"/>
    <dgm:cxn modelId="{706BD318-C813-478B-A8D7-3E70EA5C6193}" type="presParOf" srcId="{BFAE60DF-69F6-4665-8139-8048CE87FC7E}" destId="{595BFEC1-5D1C-493A-B64A-6FF38FA2DA8E}" srcOrd="3" destOrd="0" presId="urn:microsoft.com/office/officeart/2005/8/layout/vList2"/>
    <dgm:cxn modelId="{122D4D14-772D-4CE9-8EEF-E0E1A2555CFF}" type="presParOf" srcId="{BFAE60DF-69F6-4665-8139-8048CE87FC7E}" destId="{5B9C15D8-B7E6-4616-B7C1-45285093F1B2}" srcOrd="4" destOrd="0" presId="urn:microsoft.com/office/officeart/2005/8/layout/vList2"/>
    <dgm:cxn modelId="{2CF199E9-2D30-455E-AFE1-385B28AE3028}" type="presParOf" srcId="{BFAE60DF-69F6-4665-8139-8048CE87FC7E}" destId="{61D911EA-2BEE-4926-821C-4370F809E3C2}" srcOrd="5" destOrd="0" presId="urn:microsoft.com/office/officeart/2005/8/layout/vList2"/>
    <dgm:cxn modelId="{CC5BE0B9-F100-412D-B680-0AA6F3FE2738}" type="presParOf" srcId="{BFAE60DF-69F6-4665-8139-8048CE87FC7E}" destId="{1597C05B-2D88-4DB1-AFE3-556CB4C7CE46}"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53C2568-8FB9-4CDA-AE8F-12425DFEAA54}" type="doc">
      <dgm:prSet loTypeId="urn:microsoft.com/office/officeart/2005/8/layout/vList2" loCatId="list" qsTypeId="urn:microsoft.com/office/officeart/2005/8/quickstyle/3d2" qsCatId="3D" csTypeId="urn:microsoft.com/office/officeart/2005/8/colors/colorful4" csCatId="colorful" phldr="1"/>
      <dgm:spPr/>
      <dgm:t>
        <a:bodyPr/>
        <a:lstStyle/>
        <a:p>
          <a:endParaRPr lang="en-US"/>
        </a:p>
      </dgm:t>
    </dgm:pt>
    <dgm:pt modelId="{6547C0AA-5E40-46CB-BB0C-3F9B3085A41D}">
      <dgm:prSet custT="1"/>
      <dgm:spPr>
        <a:solidFill>
          <a:srgbClr val="00B0F0"/>
        </a:solidFill>
      </dgm:spPr>
      <dgm:t>
        <a:bodyPr/>
        <a:lstStyle/>
        <a:p>
          <a:pPr rtl="0"/>
          <a:r>
            <a:rPr lang="en-US" sz="4000" b="1" baseline="0" dirty="0"/>
            <a:t>    Bitcoin Exchanges </a:t>
          </a:r>
          <a:endParaRPr lang="en-US" sz="4000" dirty="0"/>
        </a:p>
      </dgm:t>
    </dgm:pt>
    <dgm:pt modelId="{E6F4BF40-3A63-4C58-ACC3-D5BEEC494F70}" type="parTrans" cxnId="{C5EE71F3-B6B1-4145-913A-156054E34A39}">
      <dgm:prSet/>
      <dgm:spPr/>
      <dgm:t>
        <a:bodyPr/>
        <a:lstStyle/>
        <a:p>
          <a:endParaRPr lang="en-US"/>
        </a:p>
      </dgm:t>
    </dgm:pt>
    <dgm:pt modelId="{C3486C0A-BD75-4228-8D5C-AA93A9E09CF6}" type="sibTrans" cxnId="{C5EE71F3-B6B1-4145-913A-156054E34A39}">
      <dgm:prSet/>
      <dgm:spPr/>
      <dgm:t>
        <a:bodyPr/>
        <a:lstStyle/>
        <a:p>
          <a:endParaRPr lang="en-US"/>
        </a:p>
      </dgm:t>
    </dgm:pt>
    <dgm:pt modelId="{3CD2559E-5F58-4B94-9488-1C96F3147782}">
      <dgm:prSet custT="1"/>
      <dgm:spPr/>
      <dgm:t>
        <a:bodyPr/>
        <a:lstStyle/>
        <a:p>
          <a:pPr rtl="0"/>
          <a:r>
            <a:rPr lang="en-US" sz="2000" b="0" baseline="0" dirty="0"/>
            <a:t>May have to link an existing bank account to wallet account to transfer funds between wallet and exchange</a:t>
          </a:r>
          <a:endParaRPr lang="en-US" sz="2000" dirty="0"/>
        </a:p>
      </dgm:t>
    </dgm:pt>
    <dgm:pt modelId="{D66FE24C-6C02-4F0A-BAC2-9FBAB87717A4}" type="parTrans" cxnId="{65F37F77-109F-4F37-AA97-3D1AF8FFD895}">
      <dgm:prSet/>
      <dgm:spPr/>
      <dgm:t>
        <a:bodyPr/>
        <a:lstStyle/>
        <a:p>
          <a:endParaRPr lang="en-US"/>
        </a:p>
      </dgm:t>
    </dgm:pt>
    <dgm:pt modelId="{8687676B-9924-4947-BD4B-67643F5C1902}" type="sibTrans" cxnId="{65F37F77-109F-4F37-AA97-3D1AF8FFD895}">
      <dgm:prSet/>
      <dgm:spPr/>
      <dgm:t>
        <a:bodyPr/>
        <a:lstStyle/>
        <a:p>
          <a:endParaRPr lang="en-US"/>
        </a:p>
      </dgm:t>
    </dgm:pt>
    <dgm:pt modelId="{1EC74D8B-AED5-4433-8788-DEC992E5DD79}">
      <dgm:prSet custT="1"/>
      <dgm:spPr/>
      <dgm:t>
        <a:bodyPr/>
        <a:lstStyle/>
        <a:p>
          <a:pPr rtl="0"/>
          <a:r>
            <a:rPr lang="en-US" sz="2000" b="0" baseline="0" dirty="0"/>
            <a:t>Some exchanges are peer to peer</a:t>
          </a:r>
          <a:endParaRPr lang="en-US" sz="2000" dirty="0"/>
        </a:p>
      </dgm:t>
    </dgm:pt>
    <dgm:pt modelId="{86629782-3B55-4527-9329-141E379002C1}" type="parTrans" cxnId="{E8F3B645-763D-4D60-A2A8-5024226658B5}">
      <dgm:prSet/>
      <dgm:spPr/>
      <dgm:t>
        <a:bodyPr/>
        <a:lstStyle/>
        <a:p>
          <a:endParaRPr lang="en-US"/>
        </a:p>
      </dgm:t>
    </dgm:pt>
    <dgm:pt modelId="{221B9124-64D1-4182-92A2-9A579F9DCA65}" type="sibTrans" cxnId="{E8F3B645-763D-4D60-A2A8-5024226658B5}">
      <dgm:prSet/>
      <dgm:spPr/>
      <dgm:t>
        <a:bodyPr/>
        <a:lstStyle/>
        <a:p>
          <a:endParaRPr lang="en-US"/>
        </a:p>
      </dgm:t>
    </dgm:pt>
    <dgm:pt modelId="{B93874B6-F9F8-4740-AD4C-AEDE026E13F8}">
      <dgm:prSet custT="1"/>
      <dgm:spPr/>
      <dgm:t>
        <a:bodyPr/>
        <a:lstStyle/>
        <a:p>
          <a:pPr rtl="0"/>
          <a:r>
            <a:rPr lang="en-US" sz="2000" b="0" baseline="0" dirty="0"/>
            <a:t>Exchanges are unregulated. No guarantees</a:t>
          </a:r>
          <a:endParaRPr lang="en-US" sz="2000" dirty="0"/>
        </a:p>
      </dgm:t>
    </dgm:pt>
    <dgm:pt modelId="{464B2C9B-FBA4-4E1F-8279-D7427B1D8C5B}" type="parTrans" cxnId="{CBD4B721-96BB-4195-98CA-DAD238C2923E}">
      <dgm:prSet/>
      <dgm:spPr/>
      <dgm:t>
        <a:bodyPr/>
        <a:lstStyle/>
        <a:p>
          <a:endParaRPr lang="en-US"/>
        </a:p>
      </dgm:t>
    </dgm:pt>
    <dgm:pt modelId="{7F06CF3A-6D4D-4C8A-9949-CFA2ADC8BB16}" type="sibTrans" cxnId="{CBD4B721-96BB-4195-98CA-DAD238C2923E}">
      <dgm:prSet/>
      <dgm:spPr/>
      <dgm:t>
        <a:bodyPr/>
        <a:lstStyle/>
        <a:p>
          <a:endParaRPr lang="en-US"/>
        </a:p>
      </dgm:t>
    </dgm:pt>
    <dgm:pt modelId="{EE9C9B2D-A7E2-4654-84ED-3E6DD97D3718}">
      <dgm:prSet custT="1"/>
      <dgm:spPr/>
      <dgm:t>
        <a:bodyPr/>
        <a:lstStyle/>
        <a:p>
          <a:pPr rtl="0"/>
          <a:r>
            <a:rPr lang="en-US" sz="2000" b="0" baseline="0" dirty="0"/>
            <a:t>Different payment methods (Credit, Debit, </a:t>
          </a:r>
          <a:r>
            <a:rPr lang="en-US" sz="2000" b="1" baseline="0" dirty="0"/>
            <a:t>PayPal</a:t>
          </a:r>
          <a:r>
            <a:rPr lang="en-US" sz="2000" b="0" baseline="0" dirty="0"/>
            <a:t>)</a:t>
          </a:r>
          <a:endParaRPr lang="en-US" sz="2000" dirty="0"/>
        </a:p>
      </dgm:t>
    </dgm:pt>
    <dgm:pt modelId="{5A1A31F8-BC83-4CAC-857E-3BEE8814BC6B}" type="parTrans" cxnId="{2D6BC508-AC4D-4F62-918F-DEE7CD917B77}">
      <dgm:prSet/>
      <dgm:spPr/>
      <dgm:t>
        <a:bodyPr/>
        <a:lstStyle/>
        <a:p>
          <a:endParaRPr lang="en-US"/>
        </a:p>
      </dgm:t>
    </dgm:pt>
    <dgm:pt modelId="{9F0D748A-FE28-4647-A745-8543A7E67A46}" type="sibTrans" cxnId="{2D6BC508-AC4D-4F62-918F-DEE7CD917B77}">
      <dgm:prSet/>
      <dgm:spPr/>
      <dgm:t>
        <a:bodyPr/>
        <a:lstStyle/>
        <a:p>
          <a:endParaRPr lang="en-US"/>
        </a:p>
      </dgm:t>
    </dgm:pt>
    <dgm:pt modelId="{0E68F955-2BC6-4430-A44D-4C05BEDC61E2}">
      <dgm:prSet custT="1"/>
      <dgm:spPr/>
      <dgm:t>
        <a:bodyPr/>
        <a:lstStyle/>
        <a:p>
          <a:pPr rtl="0"/>
          <a:r>
            <a:rPr lang="en-US" sz="2000" b="1" i="1" baseline="0" dirty="0"/>
            <a:t>PayPal is usually the preferred method due to its trusted relationship *</a:t>
          </a:r>
          <a:endParaRPr lang="en-US" sz="2000" dirty="0"/>
        </a:p>
      </dgm:t>
    </dgm:pt>
    <dgm:pt modelId="{7668AAC7-DAD3-44CD-8095-301F4B2C72A2}" type="parTrans" cxnId="{4E47C9F6-B05A-4B3F-B16B-0D65B68C97DE}">
      <dgm:prSet/>
      <dgm:spPr/>
      <dgm:t>
        <a:bodyPr/>
        <a:lstStyle/>
        <a:p>
          <a:endParaRPr lang="en-US"/>
        </a:p>
      </dgm:t>
    </dgm:pt>
    <dgm:pt modelId="{B9B91B7C-A1ED-4D67-B95B-5FCC0BFEA99D}" type="sibTrans" cxnId="{4E47C9F6-B05A-4B3F-B16B-0D65B68C97DE}">
      <dgm:prSet/>
      <dgm:spPr/>
      <dgm:t>
        <a:bodyPr/>
        <a:lstStyle/>
        <a:p>
          <a:endParaRPr lang="en-US"/>
        </a:p>
      </dgm:t>
    </dgm:pt>
    <dgm:pt modelId="{D69358DF-56EC-4941-BA57-47DFB6D117FC}">
      <dgm:prSet custT="1"/>
      <dgm:spPr/>
      <dgm:t>
        <a:bodyPr/>
        <a:lstStyle/>
        <a:p>
          <a:pPr rtl="0"/>
          <a:r>
            <a:rPr lang="en-US" sz="2000" b="0" baseline="0" dirty="0"/>
            <a:t>Verification speeds can vary </a:t>
          </a:r>
          <a:endParaRPr lang="en-US" sz="2000" dirty="0"/>
        </a:p>
      </dgm:t>
    </dgm:pt>
    <dgm:pt modelId="{FD92225B-CC70-4E35-84F7-2AEFDBF8A7C9}" type="parTrans" cxnId="{CD846869-75D6-4274-9D4C-6648DDAC13E5}">
      <dgm:prSet/>
      <dgm:spPr/>
      <dgm:t>
        <a:bodyPr/>
        <a:lstStyle/>
        <a:p>
          <a:endParaRPr lang="en-US"/>
        </a:p>
      </dgm:t>
    </dgm:pt>
    <dgm:pt modelId="{8A37BCF7-78D5-4405-80FF-1A093AD0B2B9}" type="sibTrans" cxnId="{CD846869-75D6-4274-9D4C-6648DDAC13E5}">
      <dgm:prSet/>
      <dgm:spPr/>
      <dgm:t>
        <a:bodyPr/>
        <a:lstStyle/>
        <a:p>
          <a:endParaRPr lang="en-US"/>
        </a:p>
      </dgm:t>
    </dgm:pt>
    <dgm:pt modelId="{7F7420BF-D5CE-4383-8ECB-EB6033A978BE}">
      <dgm:prSet custT="1"/>
      <dgm:spPr/>
      <dgm:t>
        <a:bodyPr/>
        <a:lstStyle/>
        <a:p>
          <a:pPr rtl="0"/>
          <a:r>
            <a:rPr lang="en-US" sz="2000" b="0" baseline="0" dirty="0"/>
            <a:t>Purchasing limits differ from exchange </a:t>
          </a:r>
          <a:endParaRPr lang="en-US" sz="2000" dirty="0"/>
        </a:p>
      </dgm:t>
    </dgm:pt>
    <dgm:pt modelId="{BF6DF0E0-296D-4A5A-BA75-F45832758C62}" type="parTrans" cxnId="{560D6441-DCD9-49EE-B962-905859C6D364}">
      <dgm:prSet/>
      <dgm:spPr/>
      <dgm:t>
        <a:bodyPr/>
        <a:lstStyle/>
        <a:p>
          <a:endParaRPr lang="en-US"/>
        </a:p>
      </dgm:t>
    </dgm:pt>
    <dgm:pt modelId="{C8060AED-3FCA-4A6E-B8AF-F85E9EB821B3}" type="sibTrans" cxnId="{560D6441-DCD9-49EE-B962-905859C6D364}">
      <dgm:prSet/>
      <dgm:spPr/>
      <dgm:t>
        <a:bodyPr/>
        <a:lstStyle/>
        <a:p>
          <a:endParaRPr lang="en-US"/>
        </a:p>
      </dgm:t>
    </dgm:pt>
    <dgm:pt modelId="{F8C38328-6E9D-4E70-BAD2-537B88F01562}">
      <dgm:prSet custT="1"/>
      <dgm:spPr/>
      <dgm:t>
        <a:bodyPr/>
        <a:lstStyle/>
        <a:p>
          <a:pPr rtl="0"/>
          <a:r>
            <a:rPr lang="en-US" sz="2000" b="0" baseline="0" dirty="0"/>
            <a:t>Service charge </a:t>
          </a:r>
          <a:endParaRPr lang="en-US" sz="2000" dirty="0"/>
        </a:p>
      </dgm:t>
    </dgm:pt>
    <dgm:pt modelId="{D5A544BA-BC11-4997-8F7C-FB56B6CCC743}" type="parTrans" cxnId="{EE6D6FA0-6E26-4F19-A9EE-54699923A617}">
      <dgm:prSet/>
      <dgm:spPr/>
      <dgm:t>
        <a:bodyPr/>
        <a:lstStyle/>
        <a:p>
          <a:endParaRPr lang="en-US"/>
        </a:p>
      </dgm:t>
    </dgm:pt>
    <dgm:pt modelId="{E48F7269-936A-4EBB-81E3-31BFCA03571D}" type="sibTrans" cxnId="{EE6D6FA0-6E26-4F19-A9EE-54699923A617}">
      <dgm:prSet/>
      <dgm:spPr/>
      <dgm:t>
        <a:bodyPr/>
        <a:lstStyle/>
        <a:p>
          <a:endParaRPr lang="en-US"/>
        </a:p>
      </dgm:t>
    </dgm:pt>
    <dgm:pt modelId="{947BD7D9-2738-432C-8558-00154A5129AD}" type="pres">
      <dgm:prSet presAssocID="{553C2568-8FB9-4CDA-AE8F-12425DFEAA54}" presName="linear" presStyleCnt="0">
        <dgm:presLayoutVars>
          <dgm:animLvl val="lvl"/>
          <dgm:resizeHandles val="exact"/>
        </dgm:presLayoutVars>
      </dgm:prSet>
      <dgm:spPr/>
    </dgm:pt>
    <dgm:pt modelId="{FB9B99E8-D2BE-4240-A488-29179F8F6C87}" type="pres">
      <dgm:prSet presAssocID="{6547C0AA-5E40-46CB-BB0C-3F9B3085A41D}" presName="parentText" presStyleLbl="node1" presStyleIdx="0" presStyleCnt="1">
        <dgm:presLayoutVars>
          <dgm:chMax val="0"/>
          <dgm:bulletEnabled val="1"/>
        </dgm:presLayoutVars>
      </dgm:prSet>
      <dgm:spPr/>
    </dgm:pt>
    <dgm:pt modelId="{E872A7C5-8B04-49CA-ACBD-16310B32D441}" type="pres">
      <dgm:prSet presAssocID="{6547C0AA-5E40-46CB-BB0C-3F9B3085A41D}" presName="childText" presStyleLbl="revTx" presStyleIdx="0" presStyleCnt="1">
        <dgm:presLayoutVars>
          <dgm:bulletEnabled val="1"/>
        </dgm:presLayoutVars>
      </dgm:prSet>
      <dgm:spPr/>
    </dgm:pt>
  </dgm:ptLst>
  <dgm:cxnLst>
    <dgm:cxn modelId="{2D6BC508-AC4D-4F62-918F-DEE7CD917B77}" srcId="{6547C0AA-5E40-46CB-BB0C-3F9B3085A41D}" destId="{EE9C9B2D-A7E2-4654-84ED-3E6DD97D3718}" srcOrd="3" destOrd="0" parTransId="{5A1A31F8-BC83-4CAC-857E-3BEE8814BC6B}" sibTransId="{9F0D748A-FE28-4647-A745-8543A7E67A46}"/>
    <dgm:cxn modelId="{CBD4B721-96BB-4195-98CA-DAD238C2923E}" srcId="{6547C0AA-5E40-46CB-BB0C-3F9B3085A41D}" destId="{B93874B6-F9F8-4740-AD4C-AEDE026E13F8}" srcOrd="2" destOrd="0" parTransId="{464B2C9B-FBA4-4E1F-8279-D7427B1D8C5B}" sibTransId="{7F06CF3A-6D4D-4C8A-9949-CFA2ADC8BB16}"/>
    <dgm:cxn modelId="{221F6235-7191-4DA0-BB2B-D9566434098E}" type="presOf" srcId="{D69358DF-56EC-4941-BA57-47DFB6D117FC}" destId="{E872A7C5-8B04-49CA-ACBD-16310B32D441}" srcOrd="0" destOrd="5" presId="urn:microsoft.com/office/officeart/2005/8/layout/vList2"/>
    <dgm:cxn modelId="{2E54E03B-EA03-4C7E-A9C3-5977A61BB4A7}" type="presOf" srcId="{553C2568-8FB9-4CDA-AE8F-12425DFEAA54}" destId="{947BD7D9-2738-432C-8558-00154A5129AD}" srcOrd="0" destOrd="0" presId="urn:microsoft.com/office/officeart/2005/8/layout/vList2"/>
    <dgm:cxn modelId="{D3B4353C-10B6-4D6B-B23C-E8259BE49703}" type="presOf" srcId="{3CD2559E-5F58-4B94-9488-1C96F3147782}" destId="{E872A7C5-8B04-49CA-ACBD-16310B32D441}" srcOrd="0" destOrd="0" presId="urn:microsoft.com/office/officeart/2005/8/layout/vList2"/>
    <dgm:cxn modelId="{F090645D-526D-402F-BD4C-27DAB10ED837}" type="presOf" srcId="{EE9C9B2D-A7E2-4654-84ED-3E6DD97D3718}" destId="{E872A7C5-8B04-49CA-ACBD-16310B32D441}" srcOrd="0" destOrd="3" presId="urn:microsoft.com/office/officeart/2005/8/layout/vList2"/>
    <dgm:cxn modelId="{560D6441-DCD9-49EE-B962-905859C6D364}" srcId="{6547C0AA-5E40-46CB-BB0C-3F9B3085A41D}" destId="{7F7420BF-D5CE-4383-8ECB-EB6033A978BE}" srcOrd="5" destOrd="0" parTransId="{BF6DF0E0-296D-4A5A-BA75-F45832758C62}" sibTransId="{C8060AED-3FCA-4A6E-B8AF-F85E9EB821B3}"/>
    <dgm:cxn modelId="{E7140244-10A6-42AB-A369-1B3E84CA5C2D}" type="presOf" srcId="{1EC74D8B-AED5-4433-8788-DEC992E5DD79}" destId="{E872A7C5-8B04-49CA-ACBD-16310B32D441}" srcOrd="0" destOrd="1" presId="urn:microsoft.com/office/officeart/2005/8/layout/vList2"/>
    <dgm:cxn modelId="{E8F3B645-763D-4D60-A2A8-5024226658B5}" srcId="{6547C0AA-5E40-46CB-BB0C-3F9B3085A41D}" destId="{1EC74D8B-AED5-4433-8788-DEC992E5DD79}" srcOrd="1" destOrd="0" parTransId="{86629782-3B55-4527-9329-141E379002C1}" sibTransId="{221B9124-64D1-4182-92A2-9A579F9DCA65}"/>
    <dgm:cxn modelId="{CD846869-75D6-4274-9D4C-6648DDAC13E5}" srcId="{6547C0AA-5E40-46CB-BB0C-3F9B3085A41D}" destId="{D69358DF-56EC-4941-BA57-47DFB6D117FC}" srcOrd="4" destOrd="0" parTransId="{FD92225B-CC70-4E35-84F7-2AEFDBF8A7C9}" sibTransId="{8A37BCF7-78D5-4405-80FF-1A093AD0B2B9}"/>
    <dgm:cxn modelId="{65F37F77-109F-4F37-AA97-3D1AF8FFD895}" srcId="{6547C0AA-5E40-46CB-BB0C-3F9B3085A41D}" destId="{3CD2559E-5F58-4B94-9488-1C96F3147782}" srcOrd="0" destOrd="0" parTransId="{D66FE24C-6C02-4F0A-BAC2-9FBAB87717A4}" sibTransId="{8687676B-9924-4947-BD4B-67643F5C1902}"/>
    <dgm:cxn modelId="{811D0459-3D43-4255-B823-F642F176CD7C}" type="presOf" srcId="{0E68F955-2BC6-4430-A44D-4C05BEDC61E2}" destId="{E872A7C5-8B04-49CA-ACBD-16310B32D441}" srcOrd="0" destOrd="4" presId="urn:microsoft.com/office/officeart/2005/8/layout/vList2"/>
    <dgm:cxn modelId="{C837875A-32E9-467B-93FF-EB16A101825C}" type="presOf" srcId="{F8C38328-6E9D-4E70-BAD2-537B88F01562}" destId="{E872A7C5-8B04-49CA-ACBD-16310B32D441}" srcOrd="0" destOrd="7" presId="urn:microsoft.com/office/officeart/2005/8/layout/vList2"/>
    <dgm:cxn modelId="{EE6D6FA0-6E26-4F19-A9EE-54699923A617}" srcId="{6547C0AA-5E40-46CB-BB0C-3F9B3085A41D}" destId="{F8C38328-6E9D-4E70-BAD2-537B88F01562}" srcOrd="6" destOrd="0" parTransId="{D5A544BA-BC11-4997-8F7C-FB56B6CCC743}" sibTransId="{E48F7269-936A-4EBB-81E3-31BFCA03571D}"/>
    <dgm:cxn modelId="{1B76C5BB-C5B7-4C45-B779-5DCC210F3CF4}" type="presOf" srcId="{B93874B6-F9F8-4740-AD4C-AEDE026E13F8}" destId="{E872A7C5-8B04-49CA-ACBD-16310B32D441}" srcOrd="0" destOrd="2" presId="urn:microsoft.com/office/officeart/2005/8/layout/vList2"/>
    <dgm:cxn modelId="{0EC0C5E1-FE3A-4A41-8372-6323134B141A}" type="presOf" srcId="{7F7420BF-D5CE-4383-8ECB-EB6033A978BE}" destId="{E872A7C5-8B04-49CA-ACBD-16310B32D441}" srcOrd="0" destOrd="6" presId="urn:microsoft.com/office/officeart/2005/8/layout/vList2"/>
    <dgm:cxn modelId="{C5EE71F3-B6B1-4145-913A-156054E34A39}" srcId="{553C2568-8FB9-4CDA-AE8F-12425DFEAA54}" destId="{6547C0AA-5E40-46CB-BB0C-3F9B3085A41D}" srcOrd="0" destOrd="0" parTransId="{E6F4BF40-3A63-4C58-ACC3-D5BEEC494F70}" sibTransId="{C3486C0A-BD75-4228-8D5C-AA93A9E09CF6}"/>
    <dgm:cxn modelId="{FF502DF6-E0FF-4D87-8278-0E16EA5EC5A4}" type="presOf" srcId="{6547C0AA-5E40-46CB-BB0C-3F9B3085A41D}" destId="{FB9B99E8-D2BE-4240-A488-29179F8F6C87}" srcOrd="0" destOrd="0" presId="urn:microsoft.com/office/officeart/2005/8/layout/vList2"/>
    <dgm:cxn modelId="{4E47C9F6-B05A-4B3F-B16B-0D65B68C97DE}" srcId="{EE9C9B2D-A7E2-4654-84ED-3E6DD97D3718}" destId="{0E68F955-2BC6-4430-A44D-4C05BEDC61E2}" srcOrd="0" destOrd="0" parTransId="{7668AAC7-DAD3-44CD-8095-301F4B2C72A2}" sibTransId="{B9B91B7C-A1ED-4D67-B95B-5FCC0BFEA99D}"/>
    <dgm:cxn modelId="{E0A23A97-11C4-4F20-97EC-BBB5627BA70F}" type="presParOf" srcId="{947BD7D9-2738-432C-8558-00154A5129AD}" destId="{FB9B99E8-D2BE-4240-A488-29179F8F6C87}" srcOrd="0" destOrd="0" presId="urn:microsoft.com/office/officeart/2005/8/layout/vList2"/>
    <dgm:cxn modelId="{160ECA7C-47AA-4A49-9945-DB70C0B324C3}" type="presParOf" srcId="{947BD7D9-2738-432C-8558-00154A5129AD}" destId="{E872A7C5-8B04-49CA-ACBD-16310B32D441}"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7E7861-86DD-47F7-872D-2C9475AF4BFF}">
      <dsp:nvSpPr>
        <dsp:cNvPr id="0" name=""/>
        <dsp:cNvSpPr/>
      </dsp:nvSpPr>
      <dsp:spPr>
        <a:xfrm>
          <a:off x="0" y="36554"/>
          <a:ext cx="6169830" cy="675327"/>
        </a:xfrm>
        <a:prstGeom prst="roundRect">
          <a:avLst/>
        </a:prstGeom>
        <a:solidFill>
          <a:srgbClr val="00B0F0"/>
        </a:solidFill>
        <a:ln w="28575">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US" sz="1700" b="0" kern="1200" baseline="0" dirty="0"/>
            <a:t>A decentralized, global digital currency</a:t>
          </a:r>
          <a:endParaRPr lang="en-US" sz="1700" kern="1200" dirty="0"/>
        </a:p>
      </dsp:txBody>
      <dsp:txXfrm>
        <a:off x="32967" y="69521"/>
        <a:ext cx="6103896" cy="609393"/>
      </dsp:txXfrm>
    </dsp:sp>
    <dsp:sp modelId="{BD0146E4-888F-4914-B165-7E11586FEF27}">
      <dsp:nvSpPr>
        <dsp:cNvPr id="0" name=""/>
        <dsp:cNvSpPr/>
      </dsp:nvSpPr>
      <dsp:spPr>
        <a:xfrm>
          <a:off x="0" y="760842"/>
          <a:ext cx="6169830" cy="675327"/>
        </a:xfrm>
        <a:prstGeom prst="roundRect">
          <a:avLst/>
        </a:prstGeom>
        <a:solidFill>
          <a:srgbClr val="00B0F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US" sz="1700" b="0" kern="1200" baseline="0" dirty="0"/>
            <a:t>Peer to Peer </a:t>
          </a:r>
          <a:endParaRPr lang="en-US" sz="1700" kern="1200" dirty="0"/>
        </a:p>
      </dsp:txBody>
      <dsp:txXfrm>
        <a:off x="32967" y="793809"/>
        <a:ext cx="6103896" cy="609393"/>
      </dsp:txXfrm>
    </dsp:sp>
    <dsp:sp modelId="{2F5F0D48-C9E6-4119-ABEC-F6126D4D5EDC}">
      <dsp:nvSpPr>
        <dsp:cNvPr id="0" name=""/>
        <dsp:cNvSpPr/>
      </dsp:nvSpPr>
      <dsp:spPr>
        <a:xfrm>
          <a:off x="0" y="1485130"/>
          <a:ext cx="6169830" cy="675327"/>
        </a:xfrm>
        <a:prstGeom prst="roundRect">
          <a:avLst/>
        </a:prstGeom>
        <a:solidFill>
          <a:srgbClr val="00B0F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US" sz="1700" b="0" kern="1200" baseline="0" dirty="0"/>
            <a:t>Purchased or traded at Bitcoin Exchanges </a:t>
          </a:r>
          <a:endParaRPr lang="en-US" sz="1700" kern="1200" dirty="0"/>
        </a:p>
      </dsp:txBody>
      <dsp:txXfrm>
        <a:off x="32967" y="1518097"/>
        <a:ext cx="6103896" cy="609393"/>
      </dsp:txXfrm>
    </dsp:sp>
    <dsp:sp modelId="{9862606B-F037-49D4-9F9A-375ED5157938}">
      <dsp:nvSpPr>
        <dsp:cNvPr id="0" name=""/>
        <dsp:cNvSpPr/>
      </dsp:nvSpPr>
      <dsp:spPr>
        <a:xfrm>
          <a:off x="0" y="2209417"/>
          <a:ext cx="6169830" cy="675327"/>
        </a:xfrm>
        <a:prstGeom prst="roundRect">
          <a:avLst/>
        </a:prstGeom>
        <a:solidFill>
          <a:srgbClr val="00B0F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US" sz="1700" b="0" kern="1200" baseline="0" dirty="0"/>
            <a:t>Commonly used as ransom payment in Ransomware attacks</a:t>
          </a:r>
          <a:endParaRPr lang="en-US" sz="1700" kern="1200" dirty="0"/>
        </a:p>
      </dsp:txBody>
      <dsp:txXfrm>
        <a:off x="32967" y="2242384"/>
        <a:ext cx="6103896" cy="609393"/>
      </dsp:txXfrm>
    </dsp:sp>
    <dsp:sp modelId="{1217721B-5316-4ABB-9267-136E00B35887}">
      <dsp:nvSpPr>
        <dsp:cNvPr id="0" name=""/>
        <dsp:cNvSpPr/>
      </dsp:nvSpPr>
      <dsp:spPr>
        <a:xfrm>
          <a:off x="0" y="2933705"/>
          <a:ext cx="6169830" cy="675327"/>
        </a:xfrm>
        <a:prstGeom prst="roundRect">
          <a:avLst/>
        </a:prstGeom>
        <a:solidFill>
          <a:srgbClr val="00B0F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US" sz="1700" b="0" kern="1200" baseline="0" dirty="0"/>
            <a:t>All transactions can be traced back to an anonymous address * See Bitcoin Wallet Slide* </a:t>
          </a:r>
          <a:endParaRPr lang="en-US" sz="1700" kern="1200" dirty="0"/>
        </a:p>
      </dsp:txBody>
      <dsp:txXfrm>
        <a:off x="32967" y="2966672"/>
        <a:ext cx="6103896" cy="6093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3054E7-93BF-447C-972E-0DED05F3E3A1}">
      <dsp:nvSpPr>
        <dsp:cNvPr id="0" name=""/>
        <dsp:cNvSpPr/>
      </dsp:nvSpPr>
      <dsp:spPr>
        <a:xfrm>
          <a:off x="0" y="20573"/>
          <a:ext cx="6169830" cy="834228"/>
        </a:xfrm>
        <a:prstGeom prst="roundRect">
          <a:avLst/>
        </a:prstGeom>
        <a:solidFill>
          <a:srgbClr val="00B0F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b="0" kern="1200" baseline="0" dirty="0"/>
            <a:t>Infrastructure that supports Bitcoin transactions</a:t>
          </a:r>
          <a:endParaRPr lang="en-US" sz="2100" kern="1200" dirty="0"/>
        </a:p>
      </dsp:txBody>
      <dsp:txXfrm>
        <a:off x="40724" y="61297"/>
        <a:ext cx="6088382" cy="752780"/>
      </dsp:txXfrm>
    </dsp:sp>
    <dsp:sp modelId="{132C0F21-4AB1-46D1-84B7-A06D1E2435C3}">
      <dsp:nvSpPr>
        <dsp:cNvPr id="0" name=""/>
        <dsp:cNvSpPr/>
      </dsp:nvSpPr>
      <dsp:spPr>
        <a:xfrm>
          <a:off x="0" y="915282"/>
          <a:ext cx="6169830" cy="834228"/>
        </a:xfrm>
        <a:prstGeom prst="roundRect">
          <a:avLst/>
        </a:prstGeom>
        <a:solidFill>
          <a:srgbClr val="00B0F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b="0" kern="1200" baseline="0" dirty="0"/>
            <a:t>Network secured by individuals: ‘Miners’ </a:t>
          </a:r>
          <a:endParaRPr lang="en-US" sz="2100" kern="1200" dirty="0"/>
        </a:p>
      </dsp:txBody>
      <dsp:txXfrm>
        <a:off x="40724" y="956006"/>
        <a:ext cx="6088382" cy="752780"/>
      </dsp:txXfrm>
    </dsp:sp>
    <dsp:sp modelId="{5B9C15D8-B7E6-4616-B7C1-45285093F1B2}">
      <dsp:nvSpPr>
        <dsp:cNvPr id="0" name=""/>
        <dsp:cNvSpPr/>
      </dsp:nvSpPr>
      <dsp:spPr>
        <a:xfrm>
          <a:off x="0" y="1809990"/>
          <a:ext cx="6169830" cy="834228"/>
        </a:xfrm>
        <a:prstGeom prst="roundRect">
          <a:avLst/>
        </a:prstGeom>
        <a:solidFill>
          <a:srgbClr val="00B0F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b="0" kern="1200" baseline="0" dirty="0"/>
            <a:t>Miners verify all Bitcoin transactions – trust model</a:t>
          </a:r>
          <a:endParaRPr lang="en-US" sz="2100" kern="1200" dirty="0"/>
        </a:p>
      </dsp:txBody>
      <dsp:txXfrm>
        <a:off x="40724" y="1850714"/>
        <a:ext cx="6088382" cy="752780"/>
      </dsp:txXfrm>
    </dsp:sp>
    <dsp:sp modelId="{1597C05B-2D88-4DB1-AFE3-556CB4C7CE46}">
      <dsp:nvSpPr>
        <dsp:cNvPr id="0" name=""/>
        <dsp:cNvSpPr/>
      </dsp:nvSpPr>
      <dsp:spPr>
        <a:xfrm>
          <a:off x="0" y="2704698"/>
          <a:ext cx="6169830" cy="834228"/>
        </a:xfrm>
        <a:prstGeom prst="roundRect">
          <a:avLst/>
        </a:prstGeom>
        <a:solidFill>
          <a:srgbClr val="00B0F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b="0" kern="1200" baseline="0" dirty="0"/>
            <a:t>After a transaction is verified – it is recorded in a public ledger (Block Chain) </a:t>
          </a:r>
          <a:endParaRPr lang="en-US" sz="2100" kern="1200" dirty="0"/>
        </a:p>
      </dsp:txBody>
      <dsp:txXfrm>
        <a:off x="40724" y="2745422"/>
        <a:ext cx="6088382" cy="7527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9B99E8-D2BE-4240-A488-29179F8F6C87}">
      <dsp:nvSpPr>
        <dsp:cNvPr id="0" name=""/>
        <dsp:cNvSpPr/>
      </dsp:nvSpPr>
      <dsp:spPr>
        <a:xfrm>
          <a:off x="0" y="6504"/>
          <a:ext cx="6169830" cy="1029600"/>
        </a:xfrm>
        <a:prstGeom prst="roundRect">
          <a:avLst/>
        </a:prstGeom>
        <a:solidFill>
          <a:srgbClr val="00B0F0"/>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en-US" sz="4000" b="1" kern="1200" baseline="0" dirty="0"/>
            <a:t>    Bitcoin Exchanges </a:t>
          </a:r>
          <a:endParaRPr lang="en-US" sz="4000" kern="1200" dirty="0"/>
        </a:p>
      </dsp:txBody>
      <dsp:txXfrm>
        <a:off x="50261" y="56765"/>
        <a:ext cx="6069308" cy="929078"/>
      </dsp:txXfrm>
    </dsp:sp>
    <dsp:sp modelId="{E872A7C5-8B04-49CA-ACBD-16310B32D441}">
      <dsp:nvSpPr>
        <dsp:cNvPr id="0" name=""/>
        <dsp:cNvSpPr/>
      </dsp:nvSpPr>
      <dsp:spPr>
        <a:xfrm>
          <a:off x="0" y="1036105"/>
          <a:ext cx="6169830" cy="35862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5892" tIns="25400" rIns="142240" bIns="25400" numCol="1" spcCol="1270" anchor="t" anchorCtr="0">
          <a:noAutofit/>
        </a:bodyPr>
        <a:lstStyle/>
        <a:p>
          <a:pPr marL="228600" lvl="1" indent="-228600" algn="l" defTabSz="889000" rtl="0">
            <a:lnSpc>
              <a:spcPct val="90000"/>
            </a:lnSpc>
            <a:spcBef>
              <a:spcPct val="0"/>
            </a:spcBef>
            <a:spcAft>
              <a:spcPct val="20000"/>
            </a:spcAft>
            <a:buChar char="•"/>
          </a:pPr>
          <a:r>
            <a:rPr lang="en-US" sz="2000" b="0" kern="1200" baseline="0" dirty="0"/>
            <a:t>May have to link an existing bank account to wallet account to transfer funds between wallet and exchange</a:t>
          </a:r>
          <a:endParaRPr lang="en-US" sz="2000" kern="1200" dirty="0"/>
        </a:p>
        <a:p>
          <a:pPr marL="228600" lvl="1" indent="-228600" algn="l" defTabSz="889000" rtl="0">
            <a:lnSpc>
              <a:spcPct val="90000"/>
            </a:lnSpc>
            <a:spcBef>
              <a:spcPct val="0"/>
            </a:spcBef>
            <a:spcAft>
              <a:spcPct val="20000"/>
            </a:spcAft>
            <a:buChar char="•"/>
          </a:pPr>
          <a:r>
            <a:rPr lang="en-US" sz="2000" b="0" kern="1200" baseline="0" dirty="0"/>
            <a:t>Some exchanges are peer to peer</a:t>
          </a:r>
          <a:endParaRPr lang="en-US" sz="2000" kern="1200" dirty="0"/>
        </a:p>
        <a:p>
          <a:pPr marL="228600" lvl="1" indent="-228600" algn="l" defTabSz="889000" rtl="0">
            <a:lnSpc>
              <a:spcPct val="90000"/>
            </a:lnSpc>
            <a:spcBef>
              <a:spcPct val="0"/>
            </a:spcBef>
            <a:spcAft>
              <a:spcPct val="20000"/>
            </a:spcAft>
            <a:buChar char="•"/>
          </a:pPr>
          <a:r>
            <a:rPr lang="en-US" sz="2000" b="0" kern="1200" baseline="0" dirty="0"/>
            <a:t>Exchanges are unregulated. No guarantees</a:t>
          </a:r>
          <a:endParaRPr lang="en-US" sz="2000" kern="1200" dirty="0"/>
        </a:p>
        <a:p>
          <a:pPr marL="228600" lvl="1" indent="-228600" algn="l" defTabSz="889000" rtl="0">
            <a:lnSpc>
              <a:spcPct val="90000"/>
            </a:lnSpc>
            <a:spcBef>
              <a:spcPct val="0"/>
            </a:spcBef>
            <a:spcAft>
              <a:spcPct val="20000"/>
            </a:spcAft>
            <a:buChar char="•"/>
          </a:pPr>
          <a:r>
            <a:rPr lang="en-US" sz="2000" b="0" kern="1200" baseline="0" dirty="0"/>
            <a:t>Different payment methods (Credit, Debit, </a:t>
          </a:r>
          <a:r>
            <a:rPr lang="en-US" sz="2000" b="1" kern="1200" baseline="0" dirty="0"/>
            <a:t>PayPal</a:t>
          </a:r>
          <a:r>
            <a:rPr lang="en-US" sz="2000" b="0" kern="1200" baseline="0" dirty="0"/>
            <a:t>)</a:t>
          </a:r>
          <a:endParaRPr lang="en-US" sz="2000" kern="1200" dirty="0"/>
        </a:p>
        <a:p>
          <a:pPr marL="457200" lvl="2" indent="-228600" algn="l" defTabSz="889000" rtl="0">
            <a:lnSpc>
              <a:spcPct val="90000"/>
            </a:lnSpc>
            <a:spcBef>
              <a:spcPct val="0"/>
            </a:spcBef>
            <a:spcAft>
              <a:spcPct val="20000"/>
            </a:spcAft>
            <a:buChar char="•"/>
          </a:pPr>
          <a:r>
            <a:rPr lang="en-US" sz="2000" b="1" i="1" kern="1200" baseline="0" dirty="0"/>
            <a:t>PayPal is usually the preferred method due to its trusted relationship *</a:t>
          </a:r>
          <a:endParaRPr lang="en-US" sz="2000" kern="1200" dirty="0"/>
        </a:p>
        <a:p>
          <a:pPr marL="228600" lvl="1" indent="-228600" algn="l" defTabSz="889000" rtl="0">
            <a:lnSpc>
              <a:spcPct val="90000"/>
            </a:lnSpc>
            <a:spcBef>
              <a:spcPct val="0"/>
            </a:spcBef>
            <a:spcAft>
              <a:spcPct val="20000"/>
            </a:spcAft>
            <a:buChar char="•"/>
          </a:pPr>
          <a:r>
            <a:rPr lang="en-US" sz="2000" b="0" kern="1200" baseline="0" dirty="0"/>
            <a:t>Verification speeds can vary </a:t>
          </a:r>
          <a:endParaRPr lang="en-US" sz="2000" kern="1200" dirty="0"/>
        </a:p>
        <a:p>
          <a:pPr marL="228600" lvl="1" indent="-228600" algn="l" defTabSz="889000" rtl="0">
            <a:lnSpc>
              <a:spcPct val="90000"/>
            </a:lnSpc>
            <a:spcBef>
              <a:spcPct val="0"/>
            </a:spcBef>
            <a:spcAft>
              <a:spcPct val="20000"/>
            </a:spcAft>
            <a:buChar char="•"/>
          </a:pPr>
          <a:r>
            <a:rPr lang="en-US" sz="2000" b="0" kern="1200" baseline="0" dirty="0"/>
            <a:t>Purchasing limits differ from exchange </a:t>
          </a:r>
          <a:endParaRPr lang="en-US" sz="2000" kern="1200" dirty="0"/>
        </a:p>
        <a:p>
          <a:pPr marL="228600" lvl="1" indent="-228600" algn="l" defTabSz="889000" rtl="0">
            <a:lnSpc>
              <a:spcPct val="90000"/>
            </a:lnSpc>
            <a:spcBef>
              <a:spcPct val="0"/>
            </a:spcBef>
            <a:spcAft>
              <a:spcPct val="20000"/>
            </a:spcAft>
            <a:buChar char="•"/>
          </a:pPr>
          <a:r>
            <a:rPr lang="en-US" sz="2000" b="0" kern="1200" baseline="0" dirty="0"/>
            <a:t>Service charge </a:t>
          </a:r>
          <a:endParaRPr lang="en-US" sz="2000" kern="1200" dirty="0"/>
        </a:p>
      </dsp:txBody>
      <dsp:txXfrm>
        <a:off x="0" y="1036105"/>
        <a:ext cx="6169830" cy="358627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AC457D-7ABC-4712-9A20-AC12E1AC2681}"/>
              </a:ext>
            </a:extLst>
          </p:cNvPr>
          <p:cNvSpPr>
            <a:spLocks noGrp="1"/>
          </p:cNvSpPr>
          <p:nvPr>
            <p:ph type="hdr" sz="quarter"/>
          </p:nvPr>
        </p:nvSpPr>
        <p:spPr>
          <a:xfrm>
            <a:off x="0" y="0"/>
            <a:ext cx="3041650"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9BCA8EF-5142-40B7-86B1-C91B876243AD}"/>
              </a:ext>
            </a:extLst>
          </p:cNvPr>
          <p:cNvSpPr>
            <a:spLocks noGrp="1"/>
          </p:cNvSpPr>
          <p:nvPr>
            <p:ph type="dt" sz="quarter" idx="1"/>
          </p:nvPr>
        </p:nvSpPr>
        <p:spPr>
          <a:xfrm>
            <a:off x="3976688" y="0"/>
            <a:ext cx="3041650" cy="466725"/>
          </a:xfrm>
          <a:prstGeom prst="rect">
            <a:avLst/>
          </a:prstGeom>
        </p:spPr>
        <p:txBody>
          <a:bodyPr vert="horz" lIns="91440" tIns="45720" rIns="91440" bIns="45720" rtlCol="0"/>
          <a:lstStyle>
            <a:lvl1pPr algn="r">
              <a:defRPr sz="1200"/>
            </a:lvl1pPr>
          </a:lstStyle>
          <a:p>
            <a:fld id="{E0E4204A-E9C9-4FBF-A0E3-F0987DEAD798}" type="datetimeFigureOut">
              <a:rPr lang="en-US" smtClean="0"/>
              <a:t>4/4/2018</a:t>
            </a:fld>
            <a:endParaRPr lang="en-US" dirty="0"/>
          </a:p>
        </p:txBody>
      </p:sp>
      <p:sp>
        <p:nvSpPr>
          <p:cNvPr id="4" name="Footer Placeholder 3">
            <a:extLst>
              <a:ext uri="{FF2B5EF4-FFF2-40B4-BE49-F238E27FC236}">
                <a16:creationId xmlns:a16="http://schemas.microsoft.com/office/drawing/2014/main" id="{9C746C8D-4504-4205-A933-5FAF2C9EC1EB}"/>
              </a:ext>
            </a:extLst>
          </p:cNvPr>
          <p:cNvSpPr>
            <a:spLocks noGrp="1"/>
          </p:cNvSpPr>
          <p:nvPr>
            <p:ph type="ftr" sz="quarter" idx="2"/>
          </p:nvPr>
        </p:nvSpPr>
        <p:spPr>
          <a:xfrm>
            <a:off x="0" y="8839200"/>
            <a:ext cx="3041650"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9EAD3EEC-127B-41D5-8339-B46130915E3A}"/>
              </a:ext>
            </a:extLst>
          </p:cNvPr>
          <p:cNvSpPr>
            <a:spLocks noGrp="1"/>
          </p:cNvSpPr>
          <p:nvPr>
            <p:ph type="sldNum" sz="quarter" idx="3"/>
          </p:nvPr>
        </p:nvSpPr>
        <p:spPr>
          <a:xfrm>
            <a:off x="3976688" y="8839200"/>
            <a:ext cx="3041650" cy="466725"/>
          </a:xfrm>
          <a:prstGeom prst="rect">
            <a:avLst/>
          </a:prstGeom>
        </p:spPr>
        <p:txBody>
          <a:bodyPr vert="horz" lIns="91440" tIns="45720" rIns="91440" bIns="45720" rtlCol="0" anchor="b"/>
          <a:lstStyle>
            <a:lvl1pPr algn="r">
              <a:defRPr sz="1200"/>
            </a:lvl1pPr>
          </a:lstStyle>
          <a:p>
            <a:fld id="{3C95313B-78E0-48F2-859C-91CD59F5CC20}" type="slidenum">
              <a:rPr lang="en-US" smtClean="0"/>
              <a:t>‹#›</a:t>
            </a:fld>
            <a:endParaRPr lang="en-US" dirty="0"/>
          </a:p>
        </p:txBody>
      </p:sp>
    </p:spTree>
    <p:extLst>
      <p:ext uri="{BB962C8B-B14F-4D97-AF65-F5344CB8AC3E}">
        <p14:creationId xmlns:p14="http://schemas.microsoft.com/office/powerpoint/2010/main" val="36584004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87" tIns="46644" rIns="93287" bIns="46644" rtlCol="0"/>
          <a:lstStyle>
            <a:lvl1pPr algn="l">
              <a:defRPr sz="1200"/>
            </a:lvl1pPr>
          </a:lstStyle>
          <a:p>
            <a:endParaRPr lang="en-US" dirty="0"/>
          </a:p>
        </p:txBody>
      </p:sp>
      <p:sp>
        <p:nvSpPr>
          <p:cNvPr id="3" name="Date Placeholder 2"/>
          <p:cNvSpPr>
            <a:spLocks noGrp="1"/>
          </p:cNvSpPr>
          <p:nvPr>
            <p:ph type="dt" idx="1"/>
          </p:nvPr>
        </p:nvSpPr>
        <p:spPr>
          <a:xfrm>
            <a:off x="3976333" y="0"/>
            <a:ext cx="3041968" cy="466912"/>
          </a:xfrm>
          <a:prstGeom prst="rect">
            <a:avLst/>
          </a:prstGeom>
        </p:spPr>
        <p:txBody>
          <a:bodyPr vert="horz" lIns="93287" tIns="46644" rIns="93287" bIns="46644" rtlCol="0"/>
          <a:lstStyle>
            <a:lvl1pPr algn="r">
              <a:defRPr sz="1200"/>
            </a:lvl1pPr>
          </a:lstStyle>
          <a:p>
            <a:fld id="{F2BCDE6A-B75D-49AE-AA80-72D804FC4CCC}" type="datetimeFigureOut">
              <a:rPr lang="en-US" smtClean="0"/>
              <a:t>4/4/2018</a:t>
            </a:fld>
            <a:endParaRPr lang="en-US" dirty="0"/>
          </a:p>
        </p:txBody>
      </p:sp>
      <p:sp>
        <p:nvSpPr>
          <p:cNvPr id="4" name="Slide Image Placeholder 3"/>
          <p:cNvSpPr>
            <a:spLocks noGrp="1" noRot="1" noChangeAspect="1"/>
          </p:cNvSpPr>
          <p:nvPr>
            <p:ph type="sldImg" idx="2"/>
          </p:nvPr>
        </p:nvSpPr>
        <p:spPr>
          <a:xfrm>
            <a:off x="1416050" y="1163638"/>
            <a:ext cx="4187825" cy="3140075"/>
          </a:xfrm>
          <a:prstGeom prst="rect">
            <a:avLst/>
          </a:prstGeom>
          <a:noFill/>
          <a:ln w="12700">
            <a:solidFill>
              <a:prstClr val="black"/>
            </a:solidFill>
          </a:ln>
        </p:spPr>
        <p:txBody>
          <a:bodyPr vert="horz" lIns="93287" tIns="46644" rIns="93287" bIns="46644" rtlCol="0" anchor="ctr"/>
          <a:lstStyle/>
          <a:p>
            <a:endParaRPr lang="en-US" dirty="0"/>
          </a:p>
        </p:txBody>
      </p:sp>
      <p:sp>
        <p:nvSpPr>
          <p:cNvPr id="5" name="Notes Placeholder 4"/>
          <p:cNvSpPr>
            <a:spLocks noGrp="1"/>
          </p:cNvSpPr>
          <p:nvPr>
            <p:ph type="body" sz="quarter" idx="3"/>
          </p:nvPr>
        </p:nvSpPr>
        <p:spPr>
          <a:xfrm>
            <a:off x="701993" y="4478476"/>
            <a:ext cx="5615940" cy="3664208"/>
          </a:xfrm>
          <a:prstGeom prst="rect">
            <a:avLst/>
          </a:prstGeom>
        </p:spPr>
        <p:txBody>
          <a:bodyPr vert="horz" lIns="93287" tIns="46644" rIns="93287" bIns="4664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014"/>
            <a:ext cx="3041968" cy="466911"/>
          </a:xfrm>
          <a:prstGeom prst="rect">
            <a:avLst/>
          </a:prstGeom>
        </p:spPr>
        <p:txBody>
          <a:bodyPr vert="horz" lIns="93287" tIns="46644" rIns="93287" bIns="4664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6333" y="8839014"/>
            <a:ext cx="3041968" cy="466911"/>
          </a:xfrm>
          <a:prstGeom prst="rect">
            <a:avLst/>
          </a:prstGeom>
        </p:spPr>
        <p:txBody>
          <a:bodyPr vert="horz" lIns="93287" tIns="46644" rIns="93287" bIns="46644" rtlCol="0" anchor="b"/>
          <a:lstStyle>
            <a:lvl1pPr algn="r">
              <a:defRPr sz="1200"/>
            </a:lvl1pPr>
          </a:lstStyle>
          <a:p>
            <a:fld id="{EE31AD5F-3A3C-4E40-B49C-34C35472E3FE}" type="slidenum">
              <a:rPr lang="en-US" smtClean="0"/>
              <a:t>‹#›</a:t>
            </a:fld>
            <a:endParaRPr lang="en-US" dirty="0"/>
          </a:p>
        </p:txBody>
      </p:sp>
    </p:spTree>
    <p:extLst>
      <p:ext uri="{BB962C8B-B14F-4D97-AF65-F5344CB8AC3E}">
        <p14:creationId xmlns:p14="http://schemas.microsoft.com/office/powerpoint/2010/main" val="2871583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CEB34-A6E8-4BEA-9C34-5D5EEF813428}" type="slidenum">
              <a:rPr lang="en-US" smtClean="0"/>
              <a:t>5</a:t>
            </a:fld>
            <a:endParaRPr lang="en-US" dirty="0"/>
          </a:p>
        </p:txBody>
      </p:sp>
    </p:spTree>
    <p:extLst>
      <p:ext uri="{BB962C8B-B14F-4D97-AF65-F5344CB8AC3E}">
        <p14:creationId xmlns:p14="http://schemas.microsoft.com/office/powerpoint/2010/main" val="22533177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JiggSaw strain of encryption-based</a:t>
            </a:r>
            <a:r>
              <a:rPr lang="en-US" b="1" baseline="0" dirty="0"/>
              <a:t> ransomware</a:t>
            </a:r>
          </a:p>
          <a:p>
            <a:r>
              <a:rPr lang="en-US" b="1" baseline="0" dirty="0"/>
              <a:t>- As opposed to other ransomware, JiggSaw will begin to delete your files if ransom is not paid. Typically, your files are deleted every hour OR when you reboot your Window Machine and the program is restarted. </a:t>
            </a:r>
            <a:endParaRPr lang="en-US" b="1" dirty="0"/>
          </a:p>
        </p:txBody>
      </p:sp>
      <p:sp>
        <p:nvSpPr>
          <p:cNvPr id="4" name="Slide Number Placeholder 3"/>
          <p:cNvSpPr>
            <a:spLocks noGrp="1"/>
          </p:cNvSpPr>
          <p:nvPr>
            <p:ph type="sldNum" sz="quarter" idx="10"/>
          </p:nvPr>
        </p:nvSpPr>
        <p:spPr/>
        <p:txBody>
          <a:bodyPr/>
          <a:lstStyle/>
          <a:p>
            <a:fld id="{49D55AD7-ADE2-4E10-BE2A-94795A2290DA}" type="slidenum">
              <a:rPr lang="en-US" smtClean="0"/>
              <a:pPr/>
              <a:t>30</a:t>
            </a:fld>
            <a:endParaRPr lang="en-US" dirty="0"/>
          </a:p>
        </p:txBody>
      </p:sp>
    </p:spTree>
    <p:extLst>
      <p:ext uri="{BB962C8B-B14F-4D97-AF65-F5344CB8AC3E}">
        <p14:creationId xmlns:p14="http://schemas.microsoft.com/office/powerpoint/2010/main" val="33988709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Lock screen</a:t>
            </a:r>
            <a:r>
              <a:rPr lang="en-US" b="1" baseline="0" dirty="0"/>
              <a:t> variant of ransomware</a:t>
            </a:r>
            <a:endParaRPr lang="en-US" b="1" dirty="0"/>
          </a:p>
        </p:txBody>
      </p:sp>
      <p:sp>
        <p:nvSpPr>
          <p:cNvPr id="4" name="Slide Number Placeholder 3"/>
          <p:cNvSpPr>
            <a:spLocks noGrp="1"/>
          </p:cNvSpPr>
          <p:nvPr>
            <p:ph type="sldNum" sz="quarter" idx="10"/>
          </p:nvPr>
        </p:nvSpPr>
        <p:spPr/>
        <p:txBody>
          <a:bodyPr/>
          <a:lstStyle/>
          <a:p>
            <a:fld id="{49D55AD7-ADE2-4E10-BE2A-94795A2290DA}" type="slidenum">
              <a:rPr lang="en-US" smtClean="0"/>
              <a:pPr/>
              <a:t>31</a:t>
            </a:fld>
            <a:endParaRPr lang="en-US" dirty="0"/>
          </a:p>
        </p:txBody>
      </p:sp>
    </p:spTree>
    <p:extLst>
      <p:ext uri="{BB962C8B-B14F-4D97-AF65-F5344CB8AC3E}">
        <p14:creationId xmlns:p14="http://schemas.microsoft.com/office/powerpoint/2010/main" val="37782521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ctr"/>
            <a:r>
              <a:rPr lang="en-US" dirty="0"/>
              <a:t>Digital money that is sent through the internet –</a:t>
            </a:r>
            <a:r>
              <a:rPr lang="en-US" baseline="0" dirty="0"/>
              <a:t> essentially a signed digital transaction </a:t>
            </a:r>
            <a:endParaRPr lang="en-US" dirty="0"/>
          </a:p>
          <a:p>
            <a:pPr marL="291522" indent="-291522" fontAlgn="ctr">
              <a:buFontTx/>
              <a:buChar char="-"/>
            </a:pPr>
            <a:r>
              <a:rPr lang="en-US" dirty="0"/>
              <a:t>No bank or intermediary institution – P2P </a:t>
            </a:r>
          </a:p>
          <a:p>
            <a:pPr marL="291522" indent="-291522" fontAlgn="ctr">
              <a:buFontTx/>
              <a:buChar char="-"/>
            </a:pPr>
            <a:r>
              <a:rPr lang="en-US" dirty="0"/>
              <a:t>Open source – anyone can review the</a:t>
            </a:r>
            <a:r>
              <a:rPr lang="en-US" baseline="0" dirty="0"/>
              <a:t> code </a:t>
            </a:r>
            <a:endParaRPr lang="en-US" dirty="0"/>
          </a:p>
          <a:p>
            <a:pPr marL="291522" indent="-291522" fontAlgn="ctr">
              <a:buFontTx/>
              <a:buChar char="-"/>
            </a:pPr>
            <a:r>
              <a:rPr lang="en-US" dirty="0"/>
              <a:t>Finite number – only 21 million bitcoins will ever be “mined” </a:t>
            </a:r>
          </a:p>
          <a:p>
            <a:pPr marL="291522" indent="-291522" fontAlgn="ctr">
              <a:buFontTx/>
              <a:buChar char="-"/>
            </a:pPr>
            <a:r>
              <a:rPr lang="en-US" dirty="0"/>
              <a:t>Can exchange, buy,</a:t>
            </a:r>
            <a:r>
              <a:rPr lang="en-US" baseline="0" dirty="0"/>
              <a:t> sell, in many currencies (fiat) and other crypto</a:t>
            </a:r>
          </a:p>
          <a:p>
            <a:pPr marL="291522" indent="-291522" fontAlgn="ctr">
              <a:buFontTx/>
              <a:buChar char="-"/>
            </a:pPr>
            <a:r>
              <a:rPr lang="en-US" baseline="0" dirty="0"/>
              <a:t>Highly volatile currency </a:t>
            </a:r>
            <a:endParaRPr lang="en-US" dirty="0"/>
          </a:p>
          <a:p>
            <a:pPr rtl="0" fontAlgn="ctr"/>
            <a:endParaRPr lang="en-US" sz="1600" b="1" dirty="0">
              <a:highlight>
                <a:srgbClr val="FFFF00"/>
              </a:highlight>
            </a:endParaRPr>
          </a:p>
          <a:p>
            <a:pPr rtl="0" fontAlgn="ctr"/>
            <a:endParaRPr lang="en-US" sz="1600" b="1" dirty="0">
              <a:highlight>
                <a:srgbClr val="FFFF00"/>
              </a:highlight>
            </a:endParaRPr>
          </a:p>
        </p:txBody>
      </p:sp>
      <p:sp>
        <p:nvSpPr>
          <p:cNvPr id="4" name="Slide Number Placeholder 3"/>
          <p:cNvSpPr>
            <a:spLocks noGrp="1"/>
          </p:cNvSpPr>
          <p:nvPr>
            <p:ph type="sldNum" sz="quarter" idx="10"/>
          </p:nvPr>
        </p:nvSpPr>
        <p:spPr/>
        <p:txBody>
          <a:bodyPr/>
          <a:lstStyle/>
          <a:p>
            <a:fld id="{49D55AD7-ADE2-4E10-BE2A-94795A2290DA}" type="slidenum">
              <a:rPr lang="en-US" smtClean="0"/>
              <a:pPr/>
              <a:t>32</a:t>
            </a:fld>
            <a:endParaRPr lang="en-US" dirty="0"/>
          </a:p>
        </p:txBody>
      </p:sp>
    </p:spTree>
    <p:extLst>
      <p:ext uri="{BB962C8B-B14F-4D97-AF65-F5344CB8AC3E}">
        <p14:creationId xmlns:p14="http://schemas.microsoft.com/office/powerpoint/2010/main" val="4457801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66435" lvl="1" fontAlgn="ctr"/>
            <a:r>
              <a:rPr lang="en-US" dirty="0"/>
              <a:t>Miners</a:t>
            </a:r>
            <a:r>
              <a:rPr lang="en-US" baseline="0" dirty="0"/>
              <a:t> verify transactions – trust model where everyone watches/confirms everyone else's’ transactions </a:t>
            </a:r>
          </a:p>
          <a:p>
            <a:pPr marL="466435" lvl="1" fontAlgn="ctr"/>
            <a:r>
              <a:rPr lang="en-US" baseline="0" dirty="0"/>
              <a:t>	-  Anybody can be a Bitcoin miner – difficult though requires lots of processing power as more bitcoins are mined/generated </a:t>
            </a:r>
          </a:p>
          <a:p>
            <a:pPr marL="1107784" lvl="2" indent="-174913" fontAlgn="ctr">
              <a:buFontTx/>
              <a:buChar char="-"/>
            </a:pPr>
            <a:r>
              <a:rPr lang="en-US" baseline="0" dirty="0"/>
              <a:t>Ledger is open for all to see – again trust model to ensure no one is cheating the system </a:t>
            </a:r>
          </a:p>
          <a:p>
            <a:pPr marL="1107784" lvl="2" indent="-174913" fontAlgn="ctr">
              <a:buFontTx/>
              <a:buChar char="-"/>
            </a:pPr>
            <a:r>
              <a:rPr lang="en-US" baseline="0" dirty="0"/>
              <a:t>If successful, miners are rewarded with newly generated bitcoins</a:t>
            </a:r>
            <a:endParaRPr lang="en-US" dirty="0"/>
          </a:p>
          <a:p>
            <a:pPr rtl="0" fontAlgn="ctr"/>
            <a:endParaRPr lang="en-US" sz="1600" dirty="0">
              <a:highlight>
                <a:srgbClr val="FFFF00"/>
              </a:highlight>
            </a:endParaRPr>
          </a:p>
          <a:p>
            <a:pPr rtl="0" fontAlgn="ctr"/>
            <a:endParaRPr lang="en-US" sz="1600" dirty="0">
              <a:highlight>
                <a:srgbClr val="FFFF00"/>
              </a:highlight>
            </a:endParaRPr>
          </a:p>
          <a:p>
            <a:pPr rtl="0" fontAlgn="ctr"/>
            <a:endParaRPr lang="en-US" sz="1600" b="1" dirty="0">
              <a:highlight>
                <a:srgbClr val="FFFF00"/>
              </a:highlight>
            </a:endParaRPr>
          </a:p>
          <a:p>
            <a:pPr rtl="0" fontAlgn="ctr"/>
            <a:endParaRPr lang="en-US" sz="1600" b="1" dirty="0">
              <a:highlight>
                <a:srgbClr val="FFFF00"/>
              </a:highlight>
            </a:endParaRPr>
          </a:p>
          <a:p>
            <a:pPr rtl="0" fontAlgn="ctr"/>
            <a:endParaRPr lang="en-US" sz="1600" b="1" dirty="0">
              <a:highlight>
                <a:srgbClr val="FFFF00"/>
              </a:highlight>
            </a:endParaRPr>
          </a:p>
        </p:txBody>
      </p:sp>
      <p:sp>
        <p:nvSpPr>
          <p:cNvPr id="4" name="Slide Number Placeholder 3"/>
          <p:cNvSpPr>
            <a:spLocks noGrp="1"/>
          </p:cNvSpPr>
          <p:nvPr>
            <p:ph type="sldNum" sz="quarter" idx="10"/>
          </p:nvPr>
        </p:nvSpPr>
        <p:spPr/>
        <p:txBody>
          <a:bodyPr/>
          <a:lstStyle/>
          <a:p>
            <a:fld id="{49D55AD7-ADE2-4E10-BE2A-94795A2290DA}" type="slidenum">
              <a:rPr lang="en-US" smtClean="0"/>
              <a:pPr/>
              <a:t>33</a:t>
            </a:fld>
            <a:endParaRPr lang="en-US" dirty="0"/>
          </a:p>
        </p:txBody>
      </p:sp>
    </p:spTree>
    <p:extLst>
      <p:ext uri="{BB962C8B-B14F-4D97-AF65-F5344CB8AC3E}">
        <p14:creationId xmlns:p14="http://schemas.microsoft.com/office/powerpoint/2010/main" val="8046874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ctr"/>
            <a:r>
              <a:rPr lang="en-US" b="1" dirty="0"/>
              <a:t>Email analogy</a:t>
            </a:r>
            <a:r>
              <a:rPr lang="en-US" b="1" baseline="0" dirty="0"/>
              <a:t> for non-techies:</a:t>
            </a:r>
          </a:p>
          <a:p>
            <a:pPr marL="174913" indent="-174913" fontAlgn="ctr">
              <a:buFontTx/>
              <a:buChar char="-"/>
            </a:pPr>
            <a:r>
              <a:rPr lang="en-US" dirty="0"/>
              <a:t>To</a:t>
            </a:r>
            <a:r>
              <a:rPr lang="en-US" baseline="0" dirty="0"/>
              <a:t> receive bitcoins, you need a Bitcoin Address (which is public) = To receive email, you need an email address (which is public)</a:t>
            </a:r>
          </a:p>
          <a:p>
            <a:pPr marL="174913" indent="-174913" fontAlgn="ctr">
              <a:buFontTx/>
              <a:buChar char="-"/>
            </a:pPr>
            <a:r>
              <a:rPr lang="en-US" baseline="0" dirty="0"/>
              <a:t>To send bitcoins, you use your private key to digitally sign transactions and send out  - (private key = password)</a:t>
            </a:r>
          </a:p>
          <a:p>
            <a:pPr marL="641349" lvl="1" indent="-174913" fontAlgn="ctr">
              <a:buFontTx/>
              <a:buChar char="-"/>
            </a:pPr>
            <a:r>
              <a:rPr lang="en-US" baseline="0" dirty="0"/>
              <a:t>Private key must be kept safe!</a:t>
            </a:r>
          </a:p>
          <a:p>
            <a:pPr marL="641349" lvl="1" indent="-174913" fontAlgn="ctr">
              <a:buFontTx/>
              <a:buChar char="-"/>
            </a:pPr>
            <a:r>
              <a:rPr lang="en-US" baseline="0" dirty="0"/>
              <a:t>If someone has your private key, they can potentially access your wallet and bitcoins</a:t>
            </a:r>
          </a:p>
          <a:p>
            <a:pPr marL="641349" lvl="1" indent="-174913" fontAlgn="ctr">
              <a:buFontTx/>
              <a:buChar char="-"/>
            </a:pPr>
            <a:r>
              <a:rPr lang="en-US" baseline="0" dirty="0"/>
              <a:t>ANALOGY:  If someone has your public email address and password – they have access to your email!</a:t>
            </a:r>
          </a:p>
          <a:p>
            <a:pPr marL="1107784" lvl="2" indent="-174913" fontAlgn="ctr">
              <a:buFontTx/>
              <a:buChar char="-"/>
            </a:pPr>
            <a:r>
              <a:rPr lang="en-US" sz="800" dirty="0"/>
              <a:t>https://www.weusecoins.com/en/find-the-best-bitcoin-wallet/</a:t>
            </a:r>
          </a:p>
          <a:p>
            <a:endParaRPr lang="en-US" b="1" dirty="0"/>
          </a:p>
          <a:p>
            <a:pPr marL="174913" indent="-174913">
              <a:buFontTx/>
              <a:buChar char="-"/>
            </a:pPr>
            <a:r>
              <a:rPr lang="en-US" b="1" dirty="0"/>
              <a:t>Don’t have to use same Bitcoin address for each transaction – recommended that you use a different address</a:t>
            </a:r>
          </a:p>
          <a:p>
            <a:pPr marL="641349" lvl="1" indent="-174913">
              <a:buFontTx/>
              <a:buChar char="-"/>
            </a:pPr>
            <a:r>
              <a:rPr lang="en-US" b="1" dirty="0"/>
              <a:t>Most bitcoin client software (or wallet) will auto-generate a new public address for you for each transaction </a:t>
            </a:r>
          </a:p>
          <a:p>
            <a:pPr marL="466435" lvl="1"/>
            <a:r>
              <a:rPr lang="en-US" dirty="0"/>
              <a:t>//Yes – I have confirmed this.</a:t>
            </a:r>
          </a:p>
          <a:p>
            <a:pPr marL="174913" indent="-174913" fontAlgn="ctr">
              <a:buFontTx/>
              <a:buChar char="-"/>
            </a:pPr>
            <a:endParaRPr lang="en-US" dirty="0"/>
          </a:p>
          <a:p>
            <a:endParaRPr lang="en-US" dirty="0"/>
          </a:p>
        </p:txBody>
      </p:sp>
      <p:sp>
        <p:nvSpPr>
          <p:cNvPr id="4" name="Slide Number Placeholder 3"/>
          <p:cNvSpPr>
            <a:spLocks noGrp="1"/>
          </p:cNvSpPr>
          <p:nvPr>
            <p:ph type="sldNum" sz="quarter" idx="10"/>
          </p:nvPr>
        </p:nvSpPr>
        <p:spPr/>
        <p:txBody>
          <a:bodyPr/>
          <a:lstStyle/>
          <a:p>
            <a:fld id="{49D55AD7-ADE2-4E10-BE2A-94795A2290DA}" type="slidenum">
              <a:rPr lang="en-US" smtClean="0"/>
              <a:pPr/>
              <a:t>34</a:t>
            </a:fld>
            <a:endParaRPr lang="en-US" dirty="0"/>
          </a:p>
        </p:txBody>
      </p:sp>
    </p:spTree>
    <p:extLst>
      <p:ext uri="{BB962C8B-B14F-4D97-AF65-F5344CB8AC3E}">
        <p14:creationId xmlns:p14="http://schemas.microsoft.com/office/powerpoint/2010/main" val="28127151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2871">
              <a:defRPr/>
            </a:pPr>
            <a:r>
              <a:rPr lang="en-US" dirty="0"/>
              <a:t>Exchanges are unregulated!! – can fall at any time.</a:t>
            </a:r>
            <a:r>
              <a:rPr lang="en-US" baseline="0" dirty="0"/>
              <a:t> No guarantees…!! Think </a:t>
            </a:r>
            <a:r>
              <a:rPr lang="en-US" b="1" baseline="0" dirty="0"/>
              <a:t>Craigslist for Bitcoins </a:t>
            </a:r>
          </a:p>
          <a:p>
            <a:pPr defTabSz="932871">
              <a:defRPr/>
            </a:pPr>
            <a:r>
              <a:rPr lang="en-US" b="1" baseline="0" dirty="0"/>
              <a:t>ex. Mt. Gox: Tokyo-based exchange was breached. Lost over 750K customer bitcoins ($473 million) </a:t>
            </a:r>
            <a:endParaRPr lang="en-US" baseline="0" dirty="0"/>
          </a:p>
          <a:p>
            <a:pPr defTabSz="932871">
              <a:defRPr/>
            </a:pPr>
            <a:endParaRPr lang="en-US" b="1" baseline="0" dirty="0"/>
          </a:p>
          <a:p>
            <a:r>
              <a:rPr lang="en-US" baseline="0" dirty="0"/>
              <a:t>Debit Card not an option: corporate debit card does not exist </a:t>
            </a:r>
          </a:p>
          <a:p>
            <a:endParaRPr lang="en-US" baseline="0" dirty="0"/>
          </a:p>
          <a:p>
            <a:r>
              <a:rPr lang="en-US" baseline="0" dirty="0"/>
              <a:t>Use of Credit Cards and PayPal are typically very difficult if there is not a trusted relationship due to </a:t>
            </a:r>
            <a:r>
              <a:rPr lang="en-US" b="1" baseline="0" dirty="0"/>
              <a:t>chargebacks</a:t>
            </a:r>
          </a:p>
          <a:p>
            <a:r>
              <a:rPr lang="en-US" baseline="0" dirty="0"/>
              <a:t>Chargeback scams: where people buy Bitcoin with PayPal from a seller and then claim coins were not received – because chargebacks typically favor the buyer, money is returned to buyer who also keeps the bitcoins (because bitcoins are like cash, they are difficult to track)</a:t>
            </a:r>
          </a:p>
          <a:p>
            <a:pPr marL="174913" indent="-174913">
              <a:buFontTx/>
              <a:buChar char="-"/>
            </a:pPr>
            <a:r>
              <a:rPr lang="en-US" baseline="0" dirty="0"/>
              <a:t>Use of credit card fee can incur extra charges: avg 3-10%</a:t>
            </a:r>
          </a:p>
          <a:p>
            <a:pPr marL="174913" indent="-174913" defTabSz="932871">
              <a:buFontTx/>
              <a:buChar char="-"/>
              <a:defRPr/>
            </a:pPr>
            <a:r>
              <a:rPr lang="en-US" baseline="0" dirty="0"/>
              <a:t>Depending on the bitcoin exchange, verification can take up to one week and requires identification – </a:t>
            </a:r>
            <a:r>
              <a:rPr lang="en-US" b="1" baseline="0" dirty="0"/>
              <a:t>this is not good if struck with ransomware</a:t>
            </a:r>
          </a:p>
          <a:p>
            <a:pPr marL="174913" indent="-174913" defTabSz="932871">
              <a:buFontTx/>
              <a:buChar char="-"/>
              <a:defRPr/>
            </a:pPr>
            <a:r>
              <a:rPr lang="en-US" baseline="0" dirty="0"/>
              <a:t>Service charge varies – typically 1%  </a:t>
            </a:r>
          </a:p>
          <a:p>
            <a:pPr marL="174913" indent="-174913" defTabSz="932871">
              <a:buFontTx/>
              <a:buChar char="-"/>
              <a:defRPr/>
            </a:pPr>
            <a:endParaRPr lang="en-US" baseline="0" dirty="0"/>
          </a:p>
          <a:p>
            <a:pPr marL="174913" indent="-174913" defTabSz="932871">
              <a:buFontTx/>
              <a:buChar char="-"/>
              <a:defRPr/>
            </a:pPr>
            <a:endParaRPr lang="en-US" baseline="0" dirty="0"/>
          </a:p>
          <a:p>
            <a:pPr marL="174913" indent="-174913">
              <a:buFontTx/>
              <a:buChar char="-"/>
            </a:pPr>
            <a:endParaRPr lang="en-US" baseline="0" dirty="0"/>
          </a:p>
          <a:p>
            <a:pPr marL="174913" indent="-174913">
              <a:buFontTx/>
              <a:buChar char="-"/>
            </a:pPr>
            <a:endParaRPr lang="en-US" baseline="0" dirty="0"/>
          </a:p>
          <a:p>
            <a:pPr defTabSz="932871">
              <a:defRPr/>
            </a:pPr>
            <a:endParaRPr lang="en-US" baseline="0" dirty="0"/>
          </a:p>
          <a:p>
            <a:endParaRPr lang="en-US" baseline="0" dirty="0"/>
          </a:p>
        </p:txBody>
      </p:sp>
      <p:sp>
        <p:nvSpPr>
          <p:cNvPr id="4" name="Slide Number Placeholder 3"/>
          <p:cNvSpPr>
            <a:spLocks noGrp="1"/>
          </p:cNvSpPr>
          <p:nvPr>
            <p:ph type="sldNum" sz="quarter" idx="10"/>
          </p:nvPr>
        </p:nvSpPr>
        <p:spPr/>
        <p:txBody>
          <a:bodyPr/>
          <a:lstStyle/>
          <a:p>
            <a:fld id="{49D55AD7-ADE2-4E10-BE2A-94795A2290DA}" type="slidenum">
              <a:rPr lang="en-US" smtClean="0"/>
              <a:pPr/>
              <a:t>35</a:t>
            </a:fld>
            <a:endParaRPr lang="en-US" dirty="0"/>
          </a:p>
        </p:txBody>
      </p:sp>
    </p:spTree>
    <p:extLst>
      <p:ext uri="{BB962C8B-B14F-4D97-AF65-F5344CB8AC3E}">
        <p14:creationId xmlns:p14="http://schemas.microsoft.com/office/powerpoint/2010/main" val="6139924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A610E-4003-45D2-8BE8-7F94E9FF5729}" type="slidenum">
              <a:rPr lang="en-US" smtClean="0"/>
              <a:t>37</a:t>
            </a:fld>
            <a:endParaRPr lang="en-US" dirty="0"/>
          </a:p>
        </p:txBody>
      </p:sp>
    </p:spTree>
    <p:extLst>
      <p:ext uri="{BB962C8B-B14F-4D97-AF65-F5344CB8AC3E}">
        <p14:creationId xmlns:p14="http://schemas.microsoft.com/office/powerpoint/2010/main" val="3055466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A610E-4003-45D2-8BE8-7F94E9FF5729}" type="slidenum">
              <a:rPr lang="en-US" smtClean="0"/>
              <a:t>38</a:t>
            </a:fld>
            <a:endParaRPr lang="en-US" dirty="0"/>
          </a:p>
        </p:txBody>
      </p:sp>
    </p:spTree>
    <p:extLst>
      <p:ext uri="{BB962C8B-B14F-4D97-AF65-F5344CB8AC3E}">
        <p14:creationId xmlns:p14="http://schemas.microsoft.com/office/powerpoint/2010/main" val="1621580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5E13FED7-E07D-47FA-8964-A2A87764A880}"/>
              </a:ext>
            </a:extLst>
          </p:cNvPr>
          <p:cNvSpPr>
            <a:spLocks noGrp="1" noChangeArrowheads="1"/>
          </p:cNvSpPr>
          <p:nvPr>
            <p:ph type="sldNum" sz="quarter" idx="4294967295"/>
          </p:nvPr>
        </p:nvSpPr>
        <p:spPr bwMode="auto">
          <a:xfrm>
            <a:off x="4049457" y="8974725"/>
            <a:ext cx="3098842" cy="47175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36" tIns="47418" rIns="94836" bIns="47418"/>
          <a:lstStyle>
            <a:lvl1pPr>
              <a:defRPr sz="1100" b="1">
                <a:solidFill>
                  <a:schemeClr val="tx1"/>
                </a:solidFill>
                <a:latin typeface="Times New Roman" panose="02020603050405020304" pitchFamily="18" charset="0"/>
              </a:defRPr>
            </a:lvl1pPr>
            <a:lvl2pPr marL="757958" indent="-291522">
              <a:defRPr sz="1100" b="1">
                <a:solidFill>
                  <a:schemeClr val="tx1"/>
                </a:solidFill>
                <a:latin typeface="Times New Roman" panose="02020603050405020304" pitchFamily="18" charset="0"/>
              </a:defRPr>
            </a:lvl2pPr>
            <a:lvl3pPr marL="1166089" indent="-233218">
              <a:defRPr sz="1100" b="1">
                <a:solidFill>
                  <a:schemeClr val="tx1"/>
                </a:solidFill>
                <a:latin typeface="Times New Roman" panose="02020603050405020304" pitchFamily="18" charset="0"/>
              </a:defRPr>
            </a:lvl3pPr>
            <a:lvl4pPr marL="1632524" indent="-233218">
              <a:defRPr sz="1100" b="1">
                <a:solidFill>
                  <a:schemeClr val="tx1"/>
                </a:solidFill>
                <a:latin typeface="Times New Roman" panose="02020603050405020304" pitchFamily="18" charset="0"/>
              </a:defRPr>
            </a:lvl4pPr>
            <a:lvl5pPr marL="2098959" indent="-233218">
              <a:defRPr sz="1100" b="1">
                <a:solidFill>
                  <a:schemeClr val="tx1"/>
                </a:solidFill>
                <a:latin typeface="Times New Roman" panose="02020603050405020304" pitchFamily="18" charset="0"/>
              </a:defRPr>
            </a:lvl5pPr>
            <a:lvl6pPr marL="2565395" indent="-233218" eaLnBrk="0" fontAlgn="base" hangingPunct="0">
              <a:spcBef>
                <a:spcPct val="0"/>
              </a:spcBef>
              <a:spcAft>
                <a:spcPct val="0"/>
              </a:spcAft>
              <a:defRPr sz="1100" b="1">
                <a:solidFill>
                  <a:schemeClr val="tx1"/>
                </a:solidFill>
                <a:latin typeface="Times New Roman" panose="02020603050405020304" pitchFamily="18" charset="0"/>
              </a:defRPr>
            </a:lvl6pPr>
            <a:lvl7pPr marL="3031830" indent="-233218" eaLnBrk="0" fontAlgn="base" hangingPunct="0">
              <a:spcBef>
                <a:spcPct val="0"/>
              </a:spcBef>
              <a:spcAft>
                <a:spcPct val="0"/>
              </a:spcAft>
              <a:defRPr sz="1100" b="1">
                <a:solidFill>
                  <a:schemeClr val="tx1"/>
                </a:solidFill>
                <a:latin typeface="Times New Roman" panose="02020603050405020304" pitchFamily="18" charset="0"/>
              </a:defRPr>
            </a:lvl7pPr>
            <a:lvl8pPr marL="3498266" indent="-233218" eaLnBrk="0" fontAlgn="base" hangingPunct="0">
              <a:spcBef>
                <a:spcPct val="0"/>
              </a:spcBef>
              <a:spcAft>
                <a:spcPct val="0"/>
              </a:spcAft>
              <a:defRPr sz="1100" b="1">
                <a:solidFill>
                  <a:schemeClr val="tx1"/>
                </a:solidFill>
                <a:latin typeface="Times New Roman" panose="02020603050405020304" pitchFamily="18" charset="0"/>
              </a:defRPr>
            </a:lvl8pPr>
            <a:lvl9pPr marL="3964701" indent="-233218" eaLnBrk="0" fontAlgn="base" hangingPunct="0">
              <a:spcBef>
                <a:spcPct val="0"/>
              </a:spcBef>
              <a:spcAft>
                <a:spcPct val="0"/>
              </a:spcAft>
              <a:defRPr sz="1100" b="1">
                <a:solidFill>
                  <a:schemeClr val="tx1"/>
                </a:solidFill>
                <a:latin typeface="Times New Roman" panose="02020603050405020304" pitchFamily="18" charset="0"/>
              </a:defRPr>
            </a:lvl9pPr>
          </a:lstStyle>
          <a:p>
            <a:fld id="{7D937C69-880B-4D99-B7DD-2884E8C37628}" type="slidenum">
              <a:rPr lang="en-US" altLang="en-US"/>
              <a:pPr/>
              <a:t>8</a:t>
            </a:fld>
            <a:endParaRPr lang="en-US" altLang="en-US" dirty="0"/>
          </a:p>
        </p:txBody>
      </p:sp>
      <p:sp>
        <p:nvSpPr>
          <p:cNvPr id="36867" name="Rectangle 2">
            <a:extLst>
              <a:ext uri="{FF2B5EF4-FFF2-40B4-BE49-F238E27FC236}">
                <a16:creationId xmlns:a16="http://schemas.microsoft.com/office/drawing/2014/main" id="{4C1F2687-D865-46F5-B762-6310D206E228}"/>
              </a:ext>
            </a:extLst>
          </p:cNvPr>
          <p:cNvSpPr>
            <a:spLocks noGrp="1" noRot="1" noChangeAspect="1" noChangeArrowheads="1" noTextEdit="1"/>
          </p:cNvSpPr>
          <p:nvPr>
            <p:ph type="sldImg"/>
          </p:nvPr>
        </p:nvSpPr>
        <p:spPr>
          <a:xfrm>
            <a:off x="1222375" y="717550"/>
            <a:ext cx="4705350" cy="3529013"/>
          </a:xfrm>
          <a:ln cap="flat"/>
        </p:spPr>
      </p:sp>
      <p:sp>
        <p:nvSpPr>
          <p:cNvPr id="36868" name="Rectangle 3">
            <a:extLst>
              <a:ext uri="{FF2B5EF4-FFF2-40B4-BE49-F238E27FC236}">
                <a16:creationId xmlns:a16="http://schemas.microsoft.com/office/drawing/2014/main" id="{F292254D-6F56-416A-8CA2-63DFD2DA36A3}"/>
              </a:ext>
            </a:extLst>
          </p:cNvPr>
          <p:cNvSpPr>
            <a:spLocks noGrp="1" noChangeArrowheads="1"/>
          </p:cNvSpPr>
          <p:nvPr>
            <p:ph type="body" idx="1"/>
          </p:nvPr>
        </p:nvSpPr>
        <p:spPr>
          <a:xfrm>
            <a:off x="952240" y="4488170"/>
            <a:ext cx="5242194" cy="4250676"/>
          </a:xfrm>
          <a:noFill/>
        </p:spPr>
        <p:txBody>
          <a:bodyPr lIns="100335" tIns="50166" rIns="100335" bIns="50166"/>
          <a:lstStyle/>
          <a:p>
            <a:pPr defTabSz="1046241"/>
            <a:endParaRPr lang="en-US" altLang="en-US" dirty="0"/>
          </a:p>
        </p:txBody>
      </p:sp>
    </p:spTree>
    <p:extLst>
      <p:ext uri="{BB962C8B-B14F-4D97-AF65-F5344CB8AC3E}">
        <p14:creationId xmlns:p14="http://schemas.microsoft.com/office/powerpoint/2010/main" val="3230602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842FB704-E1A7-402A-B791-477BA45FA0B8}"/>
              </a:ext>
            </a:extLst>
          </p:cNvPr>
          <p:cNvSpPr>
            <a:spLocks noGrp="1" noChangeArrowheads="1"/>
          </p:cNvSpPr>
          <p:nvPr>
            <p:ph type="sldNum" sz="quarter" idx="4294967295"/>
          </p:nvPr>
        </p:nvSpPr>
        <p:spPr bwMode="auto">
          <a:xfrm>
            <a:off x="4049457" y="8974725"/>
            <a:ext cx="3098842" cy="47175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36" tIns="47418" rIns="94836" bIns="47418"/>
          <a:lstStyle>
            <a:lvl1pPr>
              <a:defRPr sz="1100" b="1">
                <a:solidFill>
                  <a:schemeClr val="tx1"/>
                </a:solidFill>
                <a:latin typeface="Times New Roman" panose="02020603050405020304" pitchFamily="18" charset="0"/>
              </a:defRPr>
            </a:lvl1pPr>
            <a:lvl2pPr marL="757958" indent="-291522">
              <a:defRPr sz="1100" b="1">
                <a:solidFill>
                  <a:schemeClr val="tx1"/>
                </a:solidFill>
                <a:latin typeface="Times New Roman" panose="02020603050405020304" pitchFamily="18" charset="0"/>
              </a:defRPr>
            </a:lvl2pPr>
            <a:lvl3pPr marL="1166089" indent="-233218">
              <a:defRPr sz="1100" b="1">
                <a:solidFill>
                  <a:schemeClr val="tx1"/>
                </a:solidFill>
                <a:latin typeface="Times New Roman" panose="02020603050405020304" pitchFamily="18" charset="0"/>
              </a:defRPr>
            </a:lvl3pPr>
            <a:lvl4pPr marL="1632524" indent="-233218">
              <a:defRPr sz="1100" b="1">
                <a:solidFill>
                  <a:schemeClr val="tx1"/>
                </a:solidFill>
                <a:latin typeface="Times New Roman" panose="02020603050405020304" pitchFamily="18" charset="0"/>
              </a:defRPr>
            </a:lvl4pPr>
            <a:lvl5pPr marL="2098959" indent="-233218">
              <a:defRPr sz="1100" b="1">
                <a:solidFill>
                  <a:schemeClr val="tx1"/>
                </a:solidFill>
                <a:latin typeface="Times New Roman" panose="02020603050405020304" pitchFamily="18" charset="0"/>
              </a:defRPr>
            </a:lvl5pPr>
            <a:lvl6pPr marL="2565395" indent="-233218" eaLnBrk="0" fontAlgn="base" hangingPunct="0">
              <a:spcBef>
                <a:spcPct val="0"/>
              </a:spcBef>
              <a:spcAft>
                <a:spcPct val="0"/>
              </a:spcAft>
              <a:defRPr sz="1100" b="1">
                <a:solidFill>
                  <a:schemeClr val="tx1"/>
                </a:solidFill>
                <a:latin typeface="Times New Roman" panose="02020603050405020304" pitchFamily="18" charset="0"/>
              </a:defRPr>
            </a:lvl6pPr>
            <a:lvl7pPr marL="3031830" indent="-233218" eaLnBrk="0" fontAlgn="base" hangingPunct="0">
              <a:spcBef>
                <a:spcPct val="0"/>
              </a:spcBef>
              <a:spcAft>
                <a:spcPct val="0"/>
              </a:spcAft>
              <a:defRPr sz="1100" b="1">
                <a:solidFill>
                  <a:schemeClr val="tx1"/>
                </a:solidFill>
                <a:latin typeface="Times New Roman" panose="02020603050405020304" pitchFamily="18" charset="0"/>
              </a:defRPr>
            </a:lvl7pPr>
            <a:lvl8pPr marL="3498266" indent="-233218" eaLnBrk="0" fontAlgn="base" hangingPunct="0">
              <a:spcBef>
                <a:spcPct val="0"/>
              </a:spcBef>
              <a:spcAft>
                <a:spcPct val="0"/>
              </a:spcAft>
              <a:defRPr sz="1100" b="1">
                <a:solidFill>
                  <a:schemeClr val="tx1"/>
                </a:solidFill>
                <a:latin typeface="Times New Roman" panose="02020603050405020304" pitchFamily="18" charset="0"/>
              </a:defRPr>
            </a:lvl8pPr>
            <a:lvl9pPr marL="3964701" indent="-233218" eaLnBrk="0" fontAlgn="base" hangingPunct="0">
              <a:spcBef>
                <a:spcPct val="0"/>
              </a:spcBef>
              <a:spcAft>
                <a:spcPct val="0"/>
              </a:spcAft>
              <a:defRPr sz="1100" b="1">
                <a:solidFill>
                  <a:schemeClr val="tx1"/>
                </a:solidFill>
                <a:latin typeface="Times New Roman" panose="02020603050405020304" pitchFamily="18" charset="0"/>
              </a:defRPr>
            </a:lvl9pPr>
          </a:lstStyle>
          <a:p>
            <a:fld id="{F0732B05-4DAD-4EE2-9860-37EF0DF47EEB}" type="slidenum">
              <a:rPr lang="en-US" altLang="en-US"/>
              <a:pPr/>
              <a:t>9</a:t>
            </a:fld>
            <a:endParaRPr lang="en-US" altLang="en-US" dirty="0"/>
          </a:p>
        </p:txBody>
      </p:sp>
      <p:sp>
        <p:nvSpPr>
          <p:cNvPr id="37891" name="Rectangle 2">
            <a:extLst>
              <a:ext uri="{FF2B5EF4-FFF2-40B4-BE49-F238E27FC236}">
                <a16:creationId xmlns:a16="http://schemas.microsoft.com/office/drawing/2014/main" id="{FDF5FF66-B54A-41CE-92BB-0DBFD2765531}"/>
              </a:ext>
            </a:extLst>
          </p:cNvPr>
          <p:cNvSpPr>
            <a:spLocks noGrp="1" noRot="1" noChangeAspect="1" noChangeArrowheads="1" noTextEdit="1"/>
          </p:cNvSpPr>
          <p:nvPr>
            <p:ph type="sldImg"/>
          </p:nvPr>
        </p:nvSpPr>
        <p:spPr>
          <a:xfrm>
            <a:off x="1222375" y="717550"/>
            <a:ext cx="4705350" cy="3529013"/>
          </a:xfrm>
          <a:ln cap="flat"/>
        </p:spPr>
      </p:sp>
      <p:sp>
        <p:nvSpPr>
          <p:cNvPr id="37892" name="Rectangle 3">
            <a:extLst>
              <a:ext uri="{FF2B5EF4-FFF2-40B4-BE49-F238E27FC236}">
                <a16:creationId xmlns:a16="http://schemas.microsoft.com/office/drawing/2014/main" id="{234DBE04-0F05-43F4-AF8F-988FB385E16E}"/>
              </a:ext>
            </a:extLst>
          </p:cNvPr>
          <p:cNvSpPr>
            <a:spLocks noGrp="1" noChangeArrowheads="1"/>
          </p:cNvSpPr>
          <p:nvPr>
            <p:ph type="body" idx="1"/>
          </p:nvPr>
        </p:nvSpPr>
        <p:spPr>
          <a:xfrm>
            <a:off x="952240" y="4488170"/>
            <a:ext cx="5242194" cy="4250676"/>
          </a:xfrm>
          <a:noFill/>
        </p:spPr>
        <p:txBody>
          <a:bodyPr lIns="100335" tIns="50166" rIns="100335" bIns="50166"/>
          <a:lstStyle/>
          <a:p>
            <a:pPr defTabSz="1046241"/>
            <a:endParaRPr lang="en-US" altLang="en-US" dirty="0"/>
          </a:p>
        </p:txBody>
      </p:sp>
    </p:spTree>
    <p:extLst>
      <p:ext uri="{BB962C8B-B14F-4D97-AF65-F5344CB8AC3E}">
        <p14:creationId xmlns:p14="http://schemas.microsoft.com/office/powerpoint/2010/main" val="30801380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2E5B441-8540-4C70-BDD0-F25359A19718}" type="slidenum">
              <a:rPr lang="en-US" smtClean="0"/>
              <a:pPr>
                <a:defRPr/>
              </a:pPr>
              <a:t>10</a:t>
            </a:fld>
            <a:endParaRPr lang="en-US" dirty="0"/>
          </a:p>
        </p:txBody>
      </p:sp>
    </p:spTree>
    <p:extLst>
      <p:ext uri="{BB962C8B-B14F-4D97-AF65-F5344CB8AC3E}">
        <p14:creationId xmlns:p14="http://schemas.microsoft.com/office/powerpoint/2010/main" val="109443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4">
            <a:extLst>
              <a:ext uri="{FF2B5EF4-FFF2-40B4-BE49-F238E27FC236}">
                <a16:creationId xmlns:a16="http://schemas.microsoft.com/office/drawing/2014/main" id="{C5B37641-C595-4100-9DEB-F624D3578DF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5827">
              <a:defRPr sz="2200">
                <a:solidFill>
                  <a:schemeClr val="tx1"/>
                </a:solidFill>
                <a:latin typeface="Times" panose="02020603050405020304" pitchFamily="18" charset="0"/>
              </a:defRPr>
            </a:lvl1pPr>
            <a:lvl2pPr marL="757958" indent="-291522" defTabSz="945827">
              <a:defRPr sz="2200">
                <a:solidFill>
                  <a:schemeClr val="tx1"/>
                </a:solidFill>
                <a:latin typeface="Times" panose="02020603050405020304" pitchFamily="18" charset="0"/>
              </a:defRPr>
            </a:lvl2pPr>
            <a:lvl3pPr marL="1166089" indent="-233218" defTabSz="945827">
              <a:defRPr sz="2200">
                <a:solidFill>
                  <a:schemeClr val="tx1"/>
                </a:solidFill>
                <a:latin typeface="Times" panose="02020603050405020304" pitchFamily="18" charset="0"/>
              </a:defRPr>
            </a:lvl3pPr>
            <a:lvl4pPr marL="1632524" indent="-233218" defTabSz="945827">
              <a:defRPr sz="2200">
                <a:solidFill>
                  <a:schemeClr val="tx1"/>
                </a:solidFill>
                <a:latin typeface="Times" panose="02020603050405020304" pitchFamily="18" charset="0"/>
              </a:defRPr>
            </a:lvl4pPr>
            <a:lvl5pPr marL="2098959" indent="-233218" defTabSz="945827">
              <a:defRPr sz="2200">
                <a:solidFill>
                  <a:schemeClr val="tx1"/>
                </a:solidFill>
                <a:latin typeface="Times" panose="02020603050405020304" pitchFamily="18" charset="0"/>
              </a:defRPr>
            </a:lvl5pPr>
            <a:lvl6pPr marL="2565395" indent="-233218" defTabSz="945827" eaLnBrk="0" fontAlgn="base" hangingPunct="0">
              <a:spcBef>
                <a:spcPct val="0"/>
              </a:spcBef>
              <a:spcAft>
                <a:spcPct val="0"/>
              </a:spcAft>
              <a:defRPr sz="2200">
                <a:solidFill>
                  <a:schemeClr val="tx1"/>
                </a:solidFill>
                <a:latin typeface="Times" panose="02020603050405020304" pitchFamily="18" charset="0"/>
              </a:defRPr>
            </a:lvl6pPr>
            <a:lvl7pPr marL="3031830" indent="-233218" defTabSz="945827" eaLnBrk="0" fontAlgn="base" hangingPunct="0">
              <a:spcBef>
                <a:spcPct val="0"/>
              </a:spcBef>
              <a:spcAft>
                <a:spcPct val="0"/>
              </a:spcAft>
              <a:defRPr sz="2200">
                <a:solidFill>
                  <a:schemeClr val="tx1"/>
                </a:solidFill>
                <a:latin typeface="Times" panose="02020603050405020304" pitchFamily="18" charset="0"/>
              </a:defRPr>
            </a:lvl7pPr>
            <a:lvl8pPr marL="3498266" indent="-233218" defTabSz="945827" eaLnBrk="0" fontAlgn="base" hangingPunct="0">
              <a:spcBef>
                <a:spcPct val="0"/>
              </a:spcBef>
              <a:spcAft>
                <a:spcPct val="0"/>
              </a:spcAft>
              <a:defRPr sz="2200">
                <a:solidFill>
                  <a:schemeClr val="tx1"/>
                </a:solidFill>
                <a:latin typeface="Times" panose="02020603050405020304" pitchFamily="18" charset="0"/>
              </a:defRPr>
            </a:lvl8pPr>
            <a:lvl9pPr marL="3964701" indent="-233218" defTabSz="945827" eaLnBrk="0" fontAlgn="base" hangingPunct="0">
              <a:spcBef>
                <a:spcPct val="0"/>
              </a:spcBef>
              <a:spcAft>
                <a:spcPct val="0"/>
              </a:spcAft>
              <a:defRPr sz="2200">
                <a:solidFill>
                  <a:schemeClr val="tx1"/>
                </a:solidFill>
                <a:latin typeface="Times" panose="02020603050405020304" pitchFamily="18" charset="0"/>
              </a:defRPr>
            </a:lvl9pPr>
          </a:lstStyle>
          <a:p>
            <a:r>
              <a:rPr lang="en-US" altLang="en-US" sz="1200" dirty="0">
                <a:latin typeface="Arial" panose="020B0604020202020204" pitchFamily="34" charset="0"/>
              </a:rPr>
              <a:t>01/14/11</a:t>
            </a:r>
          </a:p>
        </p:txBody>
      </p:sp>
      <p:sp>
        <p:nvSpPr>
          <p:cNvPr id="51203" name="Rectangle 8">
            <a:extLst>
              <a:ext uri="{FF2B5EF4-FFF2-40B4-BE49-F238E27FC236}">
                <a16:creationId xmlns:a16="http://schemas.microsoft.com/office/drawing/2014/main" id="{8704B54D-7DE9-4B40-B6BC-F3B85EBF6F3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5827">
              <a:defRPr sz="2200">
                <a:solidFill>
                  <a:schemeClr val="tx1"/>
                </a:solidFill>
                <a:latin typeface="Times" panose="02020603050405020304" pitchFamily="18" charset="0"/>
              </a:defRPr>
            </a:lvl1pPr>
            <a:lvl2pPr marL="757958" indent="-291522" defTabSz="945827">
              <a:defRPr sz="2200">
                <a:solidFill>
                  <a:schemeClr val="tx1"/>
                </a:solidFill>
                <a:latin typeface="Times" panose="02020603050405020304" pitchFamily="18" charset="0"/>
              </a:defRPr>
            </a:lvl2pPr>
            <a:lvl3pPr marL="1166089" indent="-233218" defTabSz="945827">
              <a:defRPr sz="2200">
                <a:solidFill>
                  <a:schemeClr val="tx1"/>
                </a:solidFill>
                <a:latin typeface="Times" panose="02020603050405020304" pitchFamily="18" charset="0"/>
              </a:defRPr>
            </a:lvl3pPr>
            <a:lvl4pPr marL="1632524" indent="-233218" defTabSz="945827">
              <a:defRPr sz="2200">
                <a:solidFill>
                  <a:schemeClr val="tx1"/>
                </a:solidFill>
                <a:latin typeface="Times" panose="02020603050405020304" pitchFamily="18" charset="0"/>
              </a:defRPr>
            </a:lvl4pPr>
            <a:lvl5pPr marL="2098959" indent="-233218" defTabSz="945827">
              <a:defRPr sz="2200">
                <a:solidFill>
                  <a:schemeClr val="tx1"/>
                </a:solidFill>
                <a:latin typeface="Times" panose="02020603050405020304" pitchFamily="18" charset="0"/>
              </a:defRPr>
            </a:lvl5pPr>
            <a:lvl6pPr marL="2565395" indent="-233218" defTabSz="945827" eaLnBrk="0" fontAlgn="base" hangingPunct="0">
              <a:spcBef>
                <a:spcPct val="0"/>
              </a:spcBef>
              <a:spcAft>
                <a:spcPct val="0"/>
              </a:spcAft>
              <a:defRPr sz="2200">
                <a:solidFill>
                  <a:schemeClr val="tx1"/>
                </a:solidFill>
                <a:latin typeface="Times" panose="02020603050405020304" pitchFamily="18" charset="0"/>
              </a:defRPr>
            </a:lvl6pPr>
            <a:lvl7pPr marL="3031830" indent="-233218" defTabSz="945827" eaLnBrk="0" fontAlgn="base" hangingPunct="0">
              <a:spcBef>
                <a:spcPct val="0"/>
              </a:spcBef>
              <a:spcAft>
                <a:spcPct val="0"/>
              </a:spcAft>
              <a:defRPr sz="2200">
                <a:solidFill>
                  <a:schemeClr val="tx1"/>
                </a:solidFill>
                <a:latin typeface="Times" panose="02020603050405020304" pitchFamily="18" charset="0"/>
              </a:defRPr>
            </a:lvl7pPr>
            <a:lvl8pPr marL="3498266" indent="-233218" defTabSz="945827" eaLnBrk="0" fontAlgn="base" hangingPunct="0">
              <a:spcBef>
                <a:spcPct val="0"/>
              </a:spcBef>
              <a:spcAft>
                <a:spcPct val="0"/>
              </a:spcAft>
              <a:defRPr sz="2200">
                <a:solidFill>
                  <a:schemeClr val="tx1"/>
                </a:solidFill>
                <a:latin typeface="Times" panose="02020603050405020304" pitchFamily="18" charset="0"/>
              </a:defRPr>
            </a:lvl8pPr>
            <a:lvl9pPr marL="3964701" indent="-233218" defTabSz="945827" eaLnBrk="0" fontAlgn="base" hangingPunct="0">
              <a:spcBef>
                <a:spcPct val="0"/>
              </a:spcBef>
              <a:spcAft>
                <a:spcPct val="0"/>
              </a:spcAft>
              <a:defRPr sz="2200">
                <a:solidFill>
                  <a:schemeClr val="tx1"/>
                </a:solidFill>
                <a:latin typeface="Times" panose="02020603050405020304" pitchFamily="18" charset="0"/>
              </a:defRPr>
            </a:lvl9pPr>
          </a:lstStyle>
          <a:p>
            <a:fld id="{20C87CC5-CF6A-4869-8E4B-3093D30780E7}" type="slidenum">
              <a:rPr lang="en-US" altLang="en-US" sz="1200">
                <a:latin typeface="Arial" panose="020B0604020202020204" pitchFamily="34" charset="0"/>
              </a:rPr>
              <a:pPr/>
              <a:t>11</a:t>
            </a:fld>
            <a:endParaRPr lang="en-US" altLang="en-US" sz="1200" dirty="0">
              <a:latin typeface="Arial" panose="020B0604020202020204" pitchFamily="34" charset="0"/>
            </a:endParaRPr>
          </a:p>
        </p:txBody>
      </p:sp>
      <p:sp>
        <p:nvSpPr>
          <p:cNvPr id="51204" name="Rectangle 1">
            <a:extLst>
              <a:ext uri="{FF2B5EF4-FFF2-40B4-BE49-F238E27FC236}">
                <a16:creationId xmlns:a16="http://schemas.microsoft.com/office/drawing/2014/main" id="{B3930BCB-94B7-413C-B961-BC9D099958FB}"/>
              </a:ext>
            </a:extLst>
          </p:cNvPr>
          <p:cNvSpPr>
            <a:spLocks noGrp="1" noRot="1" noChangeAspect="1" noChangeArrowheads="1" noTextEdit="1"/>
          </p:cNvSpPr>
          <p:nvPr>
            <p:ph type="sldImg"/>
          </p:nvPr>
        </p:nvSpPr>
        <p:spPr>
          <a:solidFill>
            <a:srgbClr val="FFFFFF"/>
          </a:solidFill>
          <a:ln/>
        </p:spPr>
      </p:sp>
      <p:sp>
        <p:nvSpPr>
          <p:cNvPr id="51205" name="Rectangle 2">
            <a:extLst>
              <a:ext uri="{FF2B5EF4-FFF2-40B4-BE49-F238E27FC236}">
                <a16:creationId xmlns:a16="http://schemas.microsoft.com/office/drawing/2014/main" id="{F8C2E99A-EA46-4FEF-9CAE-85D4A1B365B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9417745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2871">
              <a:defRPr/>
            </a:pPr>
            <a:r>
              <a:rPr lang="en-US" dirty="0"/>
              <a:t>Actual data still resides on machine</a:t>
            </a:r>
            <a:r>
              <a:rPr lang="en-US" baseline="0" dirty="0"/>
              <a:t> – your data is not exfiltrated, it’s just encrypted </a:t>
            </a:r>
          </a:p>
          <a:p>
            <a:pPr defTabSz="932871">
              <a:defRPr/>
            </a:pPr>
            <a:r>
              <a:rPr lang="en-US" dirty="0"/>
              <a:t>Ransomware typically </a:t>
            </a:r>
            <a:r>
              <a:rPr lang="en-US" b="1" dirty="0"/>
              <a:t>takes 5-20 minutes </a:t>
            </a:r>
            <a:r>
              <a:rPr lang="en-US" dirty="0"/>
              <a:t>to encrypt files on the average hard drive (depends on speed of the machine and the number of files)</a:t>
            </a:r>
          </a:p>
          <a:p>
            <a:pPr defTabSz="932871">
              <a:defRPr/>
            </a:pPr>
            <a:endParaRPr lang="en-US" b="0" baseline="0" dirty="0"/>
          </a:p>
          <a:p>
            <a:pPr defTabSz="932871">
              <a:defRPr/>
            </a:pPr>
            <a:r>
              <a:rPr lang="en-US" baseline="0" dirty="0"/>
              <a:t>*</a:t>
            </a:r>
            <a:r>
              <a:rPr lang="en-US" b="1" baseline="0" dirty="0"/>
              <a:t>Data Encryption - </a:t>
            </a:r>
            <a:r>
              <a:rPr lang="en-US" baseline="0" dirty="0"/>
              <a:t>Malware encrypts most common file types</a:t>
            </a:r>
          </a:p>
          <a:p>
            <a:pPr defTabSz="932871">
              <a:defRPr/>
            </a:pPr>
            <a:r>
              <a:rPr lang="en-US" b="1" baseline="0" dirty="0"/>
              <a:t>Lock Screen - </a:t>
            </a:r>
            <a:r>
              <a:rPr lang="en-US" baseline="0" dirty="0"/>
              <a:t>Malware denies use/availability of your Windows machine</a:t>
            </a:r>
          </a:p>
          <a:p>
            <a:endParaRPr lang="en-US" dirty="0"/>
          </a:p>
          <a:p>
            <a:r>
              <a:rPr lang="en-US" dirty="0"/>
              <a:t>**</a:t>
            </a:r>
            <a:r>
              <a:rPr lang="en-US" b="1" dirty="0"/>
              <a:t>Does not discriminate </a:t>
            </a:r>
            <a:r>
              <a:rPr lang="en-US" dirty="0"/>
              <a:t>– main goal</a:t>
            </a:r>
            <a:r>
              <a:rPr lang="en-US" baseline="0" dirty="0"/>
              <a:t> is to make some money. Attackers are clever not to ask for too much BTC – only what they think is reasonable.  Link this to Hollywood Presbyterian Hospital- common case study </a:t>
            </a:r>
          </a:p>
          <a:p>
            <a:r>
              <a:rPr lang="en-US" baseline="0" dirty="0"/>
              <a:t>	- Hospital paid $17K worth of BTC to regain access to computer/network  system after being offline for almost a week </a:t>
            </a:r>
          </a:p>
          <a:p>
            <a:r>
              <a:rPr lang="en-US" baseline="0" dirty="0"/>
              <a:t>	- Paying the </a:t>
            </a:r>
            <a:r>
              <a:rPr lang="en-US" b="1" baseline="0" dirty="0"/>
              <a:t>ransom makes economic sense if you do not have recovery procedures</a:t>
            </a:r>
            <a:r>
              <a:rPr lang="en-US" baseline="0" dirty="0"/>
              <a:t>…. $17K is not a lot of money considering the hospital had to divert patients to other facilities and commit to paper and pen/// this is why ransomware works.</a:t>
            </a:r>
            <a:endParaRPr lang="en-US" dirty="0"/>
          </a:p>
          <a:p>
            <a:endParaRPr lang="en-US" dirty="0"/>
          </a:p>
          <a:p>
            <a:br>
              <a:rPr lang="en-US" baseline="0" dirty="0"/>
            </a:br>
            <a:endParaRPr lang="en-US" dirty="0"/>
          </a:p>
        </p:txBody>
      </p:sp>
      <p:sp>
        <p:nvSpPr>
          <p:cNvPr id="4" name="Slide Number Placeholder 3"/>
          <p:cNvSpPr>
            <a:spLocks noGrp="1"/>
          </p:cNvSpPr>
          <p:nvPr>
            <p:ph type="sldNum" sz="quarter" idx="10"/>
          </p:nvPr>
        </p:nvSpPr>
        <p:spPr/>
        <p:txBody>
          <a:bodyPr/>
          <a:lstStyle/>
          <a:p>
            <a:fld id="{49D55AD7-ADE2-4E10-BE2A-94795A2290DA}" type="slidenum">
              <a:rPr lang="en-US" smtClean="0"/>
              <a:pPr/>
              <a:t>14</a:t>
            </a:fld>
            <a:endParaRPr lang="en-US" dirty="0"/>
          </a:p>
        </p:txBody>
      </p:sp>
    </p:spTree>
    <p:extLst>
      <p:ext uri="{BB962C8B-B14F-4D97-AF65-F5344CB8AC3E}">
        <p14:creationId xmlns:p14="http://schemas.microsoft.com/office/powerpoint/2010/main" val="17713161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104DECAB-42A6-4FE0-8120-3BDE74398916}"/>
              </a:ext>
            </a:extLst>
          </p:cNvPr>
          <p:cNvSpPr>
            <a:spLocks noGrp="1" noRot="1" noChangeAspect="1" noChangeArrowheads="1" noTextEdit="1"/>
          </p:cNvSpPr>
          <p:nvPr>
            <p:ph type="sldImg"/>
          </p:nvPr>
        </p:nvSpPr>
        <p:spPr>
          <a:ln/>
        </p:spPr>
      </p:sp>
      <p:sp>
        <p:nvSpPr>
          <p:cNvPr id="29699" name="Rectangle 3">
            <a:extLst>
              <a:ext uri="{FF2B5EF4-FFF2-40B4-BE49-F238E27FC236}">
                <a16:creationId xmlns:a16="http://schemas.microsoft.com/office/drawing/2014/main" id="{C1D653BD-40FB-4FE9-8567-223BE4F8985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a:p>
            <a:pPr eaLnBrk="1" hangingPunct="1"/>
            <a:endParaRPr lang="en-US" altLang="en-US" dirty="0"/>
          </a:p>
          <a:p>
            <a:pPr eaLnBrk="1" hangingPunct="1"/>
            <a:r>
              <a:rPr lang="en-US" altLang="en-US" dirty="0"/>
              <a:t>We can assume that these attackers already know significant things about IT infrastructure including</a:t>
            </a:r>
          </a:p>
          <a:p>
            <a:pPr eaLnBrk="1" hangingPunct="1"/>
            <a:r>
              <a:rPr lang="en-US" altLang="en-US" dirty="0"/>
              <a:t>              Names and E-Mail addresses</a:t>
            </a:r>
          </a:p>
          <a:p>
            <a:pPr eaLnBrk="1" hangingPunct="1"/>
            <a:r>
              <a:rPr lang="en-US" altLang="en-US" dirty="0"/>
              <a:t>              Network Topology</a:t>
            </a:r>
          </a:p>
          <a:p>
            <a:pPr eaLnBrk="1" hangingPunct="1"/>
            <a:r>
              <a:rPr lang="en-US" altLang="en-US" dirty="0"/>
              <a:t>              Server and share naming conventions</a:t>
            </a:r>
          </a:p>
          <a:p>
            <a:pPr eaLnBrk="1" hangingPunct="1"/>
            <a:endParaRPr lang="en-US" altLang="en-US" b="1" dirty="0"/>
          </a:p>
          <a:p>
            <a:pPr eaLnBrk="1" hangingPunct="1"/>
            <a:r>
              <a:rPr lang="en-US" altLang="en-US" b="1" dirty="0"/>
              <a:t>Stage 1 – Infection</a:t>
            </a:r>
            <a:endParaRPr lang="en-US" altLang="en-US" dirty="0"/>
          </a:p>
          <a:p>
            <a:pPr eaLnBrk="1" hangingPunct="1"/>
            <a:r>
              <a:rPr lang="en-US" altLang="en-US" dirty="0"/>
              <a:t>The attackers infect our desktop machines commonly using three methods</a:t>
            </a:r>
          </a:p>
          <a:p>
            <a:pPr eaLnBrk="1" hangingPunct="1"/>
            <a:r>
              <a:rPr lang="en-US" altLang="en-US" dirty="0"/>
              <a:t>              They send attachments (DOC, PPT, XLS, PDF, RTF, etc) containing malicious code (Phishing / Spear Phishing)</a:t>
            </a:r>
          </a:p>
          <a:p>
            <a:pPr eaLnBrk="1" hangingPunct="1"/>
            <a:r>
              <a:rPr lang="en-US" altLang="en-US" dirty="0"/>
              <a:t>              They send links (URLs) to web site that contain malicious code (Krab Pots)</a:t>
            </a:r>
          </a:p>
          <a:p>
            <a:pPr eaLnBrk="1" hangingPunct="1"/>
            <a:r>
              <a:rPr lang="en-US" altLang="en-US" dirty="0"/>
              <a:t>              A user inadvertently stumbles on a website that has malicious code on it</a:t>
            </a:r>
          </a:p>
          <a:p>
            <a:pPr eaLnBrk="1" hangingPunct="1"/>
            <a:r>
              <a:rPr lang="en-US" altLang="en-US" dirty="0"/>
              <a:t>Increasingly the attackers getting better at crafting e-mails that are difficult to distinguish from, </a:t>
            </a:r>
          </a:p>
          <a:p>
            <a:pPr eaLnBrk="1" hangingPunct="1"/>
            <a:r>
              <a:rPr lang="en-US" altLang="en-US" dirty="0"/>
              <a:t>or identical to legitimate e-mails. </a:t>
            </a:r>
          </a:p>
          <a:p>
            <a:pPr eaLnBrk="1" hangingPunct="1"/>
            <a:r>
              <a:rPr lang="en-US" altLang="en-US" dirty="0"/>
              <a:t>They are also injecting their malicious code into compromised parts of legitimate web sites.</a:t>
            </a:r>
          </a:p>
          <a:p>
            <a:pPr eaLnBrk="1" hangingPunct="1"/>
            <a:r>
              <a:rPr lang="en-US" altLang="en-US" dirty="0"/>
              <a:t>The end result is that an employee could get an e-mail that appears to come from another</a:t>
            </a:r>
          </a:p>
          <a:p>
            <a:pPr eaLnBrk="1" hangingPunct="1"/>
            <a:r>
              <a:rPr lang="en-US" altLang="en-US" dirty="0"/>
              <a:t>employee or business partner, or simply visit or get directed to a well-known industry web site and still get infected.</a:t>
            </a:r>
          </a:p>
          <a:p>
            <a:pPr eaLnBrk="1" hangingPunct="1"/>
            <a:endParaRPr lang="en-US" altLang="en-US" b="1" dirty="0"/>
          </a:p>
          <a:p>
            <a:pPr eaLnBrk="1" hangingPunct="1"/>
            <a:r>
              <a:rPr lang="en-US" altLang="en-US" b="1" dirty="0"/>
              <a:t>Stage 2 – Theft of Credentials, expand to other systems </a:t>
            </a:r>
            <a:endParaRPr lang="en-US" altLang="en-US" dirty="0"/>
          </a:p>
          <a:p>
            <a:pPr eaLnBrk="1" hangingPunct="1"/>
            <a:r>
              <a:rPr lang="en-US" altLang="en-US" dirty="0"/>
              <a:t>The malware on the infected PCs uses key loggers to steal User IDs and Passwords.</a:t>
            </a:r>
          </a:p>
          <a:p>
            <a:pPr eaLnBrk="1" hangingPunct="1"/>
            <a:r>
              <a:rPr lang="en-US" altLang="en-US" dirty="0"/>
              <a:t>It establishes a Command and Control relationship with the attackers in control of the PC via the web proxy. </a:t>
            </a:r>
          </a:p>
          <a:p>
            <a:pPr eaLnBrk="1" hangingPunct="1"/>
            <a:r>
              <a:rPr lang="en-US" altLang="en-US" dirty="0"/>
              <a:t>It uses the PCs to send status signals (beaconing) back to the attackers.</a:t>
            </a:r>
          </a:p>
          <a:p>
            <a:pPr eaLnBrk="1" hangingPunct="1"/>
            <a:r>
              <a:rPr lang="en-US" altLang="en-US" dirty="0"/>
              <a:t>Using credentials stolen by key loggers, the malware now establishes bases on servers.</a:t>
            </a:r>
          </a:p>
          <a:p>
            <a:pPr eaLnBrk="1" hangingPunct="1"/>
            <a:endParaRPr lang="en-US" altLang="en-US" b="1" dirty="0"/>
          </a:p>
          <a:p>
            <a:pPr eaLnBrk="1" hangingPunct="1"/>
            <a:r>
              <a:rPr lang="en-US" altLang="en-US" b="1" dirty="0"/>
              <a:t>Stage 3 – Data Exfiltration </a:t>
            </a:r>
            <a:endParaRPr lang="en-US" altLang="en-US" dirty="0"/>
          </a:p>
          <a:p>
            <a:pPr eaLnBrk="1" hangingPunct="1"/>
            <a:r>
              <a:rPr lang="en-US" altLang="en-US" dirty="0"/>
              <a:t>The servers, now under controls of the attackers: </a:t>
            </a:r>
          </a:p>
          <a:p>
            <a:pPr eaLnBrk="1" hangingPunct="1"/>
            <a:r>
              <a:rPr lang="en-US" altLang="en-US" dirty="0"/>
              <a:t>	Explore and gather data from poorly protected shares</a:t>
            </a:r>
          </a:p>
          <a:p>
            <a:pPr eaLnBrk="1" hangingPunct="1"/>
            <a:r>
              <a:rPr lang="en-US" altLang="en-US" dirty="0"/>
              <a:t>	Set up a base of operation to gather data from other servers and shares </a:t>
            </a:r>
          </a:p>
          <a:p>
            <a:pPr eaLnBrk="1" hangingPunct="1"/>
            <a:r>
              <a:rPr lang="en-US" altLang="en-US" dirty="0"/>
              <a:t>	Compress, encrypt and divide up the information into manageable files </a:t>
            </a:r>
          </a:p>
          <a:p>
            <a:pPr eaLnBrk="1" hangingPunct="1"/>
            <a:r>
              <a:rPr lang="en-US" altLang="en-US" dirty="0"/>
              <a:t>	Send the information out to the attackers – usually uploading via HTTP through our web proxy</a:t>
            </a:r>
          </a:p>
          <a:p>
            <a:pPr eaLnBrk="1" hangingPunct="1"/>
            <a:r>
              <a:rPr lang="en-US" altLang="en-US" dirty="0"/>
              <a:t>	Set up traps to gather additional credentials</a:t>
            </a:r>
          </a:p>
          <a:p>
            <a:pPr eaLnBrk="1" hangingPunct="1"/>
            <a:r>
              <a:rPr lang="en-US" altLang="en-US" dirty="0"/>
              <a:t>	Plant additional back doors on other PCs</a:t>
            </a:r>
          </a:p>
        </p:txBody>
      </p:sp>
    </p:spTree>
    <p:extLst>
      <p:ext uri="{BB962C8B-B14F-4D97-AF65-F5344CB8AC3E}">
        <p14:creationId xmlns:p14="http://schemas.microsoft.com/office/powerpoint/2010/main" val="10783462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74D6C696-ADE9-4756-825E-54D7266BDE29}"/>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B72755C8-DB99-4DCF-9734-7A1C4FC54B04}"/>
              </a:ext>
            </a:extLst>
          </p:cNvPr>
          <p:cNvSpPr>
            <a:spLocks noGrp="1" noChangeArrowheads="1"/>
          </p:cNvSpPr>
          <p:nvPr>
            <p:ph type="body" idx="1"/>
          </p:nvPr>
        </p:nvSpPr>
        <p:spPr>
          <a:noFill/>
        </p:spPr>
        <p:txBody>
          <a:bodyPr/>
          <a:lstStyle/>
          <a:p>
            <a:r>
              <a:rPr lang="en-US" altLang="en-US" dirty="0"/>
              <a:t>Could Talk about how to come up with the vision – I believe in putting forth a base to discuss</a:t>
            </a:r>
          </a:p>
        </p:txBody>
      </p:sp>
      <p:sp>
        <p:nvSpPr>
          <p:cNvPr id="11268" name="Slide Number Placeholder 3">
            <a:extLst>
              <a:ext uri="{FF2B5EF4-FFF2-40B4-BE49-F238E27FC236}">
                <a16:creationId xmlns:a16="http://schemas.microsoft.com/office/drawing/2014/main" id="{970A6906-56EC-4089-B19A-0165C25D4DEF}"/>
              </a:ext>
            </a:extLst>
          </p:cNvPr>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57958" indent="-291522">
              <a:defRPr>
                <a:solidFill>
                  <a:schemeClr val="tx1"/>
                </a:solidFill>
                <a:latin typeface="Arial" panose="020B0604020202020204" pitchFamily="34" charset="0"/>
              </a:defRPr>
            </a:lvl2pPr>
            <a:lvl3pPr marL="1166089" indent="-233218">
              <a:defRPr>
                <a:solidFill>
                  <a:schemeClr val="tx1"/>
                </a:solidFill>
                <a:latin typeface="Arial" panose="020B0604020202020204" pitchFamily="34" charset="0"/>
              </a:defRPr>
            </a:lvl3pPr>
            <a:lvl4pPr marL="1632524" indent="-233218">
              <a:defRPr>
                <a:solidFill>
                  <a:schemeClr val="tx1"/>
                </a:solidFill>
                <a:latin typeface="Arial" panose="020B0604020202020204" pitchFamily="34" charset="0"/>
              </a:defRPr>
            </a:lvl4pPr>
            <a:lvl5pPr marL="2098959" indent="-233218">
              <a:defRPr>
                <a:solidFill>
                  <a:schemeClr val="tx1"/>
                </a:solidFill>
                <a:latin typeface="Arial" panose="020B0604020202020204" pitchFamily="34" charset="0"/>
              </a:defRPr>
            </a:lvl5pPr>
            <a:lvl6pPr marL="2565395" indent="-233218" eaLnBrk="0" fontAlgn="base" hangingPunct="0">
              <a:spcBef>
                <a:spcPct val="0"/>
              </a:spcBef>
              <a:spcAft>
                <a:spcPct val="0"/>
              </a:spcAft>
              <a:defRPr>
                <a:solidFill>
                  <a:schemeClr val="tx1"/>
                </a:solidFill>
                <a:latin typeface="Arial" panose="020B0604020202020204" pitchFamily="34" charset="0"/>
              </a:defRPr>
            </a:lvl6pPr>
            <a:lvl7pPr marL="3031830" indent="-233218" eaLnBrk="0" fontAlgn="base" hangingPunct="0">
              <a:spcBef>
                <a:spcPct val="0"/>
              </a:spcBef>
              <a:spcAft>
                <a:spcPct val="0"/>
              </a:spcAft>
              <a:defRPr>
                <a:solidFill>
                  <a:schemeClr val="tx1"/>
                </a:solidFill>
                <a:latin typeface="Arial" panose="020B0604020202020204" pitchFamily="34" charset="0"/>
              </a:defRPr>
            </a:lvl7pPr>
            <a:lvl8pPr marL="3498266" indent="-233218" eaLnBrk="0" fontAlgn="base" hangingPunct="0">
              <a:spcBef>
                <a:spcPct val="0"/>
              </a:spcBef>
              <a:spcAft>
                <a:spcPct val="0"/>
              </a:spcAft>
              <a:defRPr>
                <a:solidFill>
                  <a:schemeClr val="tx1"/>
                </a:solidFill>
                <a:latin typeface="Arial" panose="020B0604020202020204" pitchFamily="34" charset="0"/>
              </a:defRPr>
            </a:lvl8pPr>
            <a:lvl9pPr marL="3964701" indent="-233218" eaLnBrk="0" fontAlgn="base" hangingPunct="0">
              <a:spcBef>
                <a:spcPct val="0"/>
              </a:spcBef>
              <a:spcAft>
                <a:spcPct val="0"/>
              </a:spcAft>
              <a:defRPr>
                <a:solidFill>
                  <a:schemeClr val="tx1"/>
                </a:solidFill>
                <a:latin typeface="Arial" panose="020B0604020202020204" pitchFamily="34" charset="0"/>
              </a:defRPr>
            </a:lvl9pPr>
          </a:lstStyle>
          <a:p>
            <a:fld id="{AA394393-46D4-405F-9138-60E129F73518}" type="slidenum">
              <a:rPr lang="en-US" altLang="en-US" smtClean="0"/>
              <a:pPr/>
              <a:t>18</a:t>
            </a:fld>
            <a:endParaRPr lang="en-US" altLang="en-US" dirty="0"/>
          </a:p>
        </p:txBody>
      </p:sp>
    </p:spTree>
    <p:extLst>
      <p:ext uri="{BB962C8B-B14F-4D97-AF65-F5344CB8AC3E}">
        <p14:creationId xmlns:p14="http://schemas.microsoft.com/office/powerpoint/2010/main" val="38376993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32871" lvl="2"/>
            <a:r>
              <a:rPr lang="en-US" b="1" dirty="0"/>
              <a:t>In</a:t>
            </a:r>
            <a:r>
              <a:rPr lang="en-US" b="1" baseline="0" dirty="0"/>
              <a:t> the event of a suspected ransomware infection </a:t>
            </a:r>
          </a:p>
          <a:p>
            <a:pPr marL="1107784" lvl="2" indent="-174913">
              <a:buFont typeface="Arial" panose="020B0604020202020204" pitchFamily="34" charset="0"/>
              <a:buChar char="•"/>
            </a:pPr>
            <a:r>
              <a:rPr lang="en-US" b="1" baseline="0" dirty="0"/>
              <a:t>Look for sign of encrypted files – extensions may have been changed to: .ODIN,  </a:t>
            </a:r>
            <a:r>
              <a:rPr lang="en-US" dirty="0"/>
              <a:t>ecc, .ezz, .exx, .zzz, .xyz, .aaa, .abc, .ccc, .vvv, .xxx, .ttt, .micro, .encrypted, .locked, .crypto, _crypt, .crinf, .r5a, .XRNT, .XTBL, .crypt, .R16M01D05, .pzdc, .good, .LOL!, .OMG!, .RDM, .RRK, .encryptedRSA, .crjoker, .EnCiPhErEd, .LeChiffre, .keybtc@inbox_com, .0x0, .bleep, .1999, .vault, .HA3, .toxcrypt, .magic, .SUPERCRYPT, .CTBL, .CTB2, .locky</a:t>
            </a:r>
            <a:br>
              <a:rPr lang="en-US" dirty="0"/>
            </a:br>
            <a:endParaRPr lang="en-US" b="1" baseline="0" dirty="0"/>
          </a:p>
          <a:p>
            <a:pPr marL="1107784" lvl="2" indent="-174913">
              <a:buFont typeface="Arial" panose="020B0604020202020204" pitchFamily="34" charset="0"/>
              <a:buChar char="•"/>
            </a:pPr>
            <a:r>
              <a:rPr lang="en-US" b="1" baseline="0" dirty="0"/>
              <a:t>** Some cloud providers offer this service. Also available locally in Windows: via the VSS (Volume Snapshot Service or Shadow Copy) and File History. Newer ransomware however nullifies this shadow service. </a:t>
            </a:r>
            <a:endParaRPr lang="en-US" b="1" dirty="0"/>
          </a:p>
        </p:txBody>
      </p:sp>
      <p:sp>
        <p:nvSpPr>
          <p:cNvPr id="4" name="Slide Number Placeholder 3"/>
          <p:cNvSpPr>
            <a:spLocks noGrp="1"/>
          </p:cNvSpPr>
          <p:nvPr>
            <p:ph type="sldNum" sz="quarter" idx="10"/>
          </p:nvPr>
        </p:nvSpPr>
        <p:spPr/>
        <p:txBody>
          <a:bodyPr/>
          <a:lstStyle/>
          <a:p>
            <a:fld id="{49D55AD7-ADE2-4E10-BE2A-94795A2290DA}" type="slidenum">
              <a:rPr lang="en-US" smtClean="0"/>
              <a:pPr/>
              <a:t>26</a:t>
            </a:fld>
            <a:endParaRPr lang="en-US" dirty="0"/>
          </a:p>
        </p:txBody>
      </p:sp>
    </p:spTree>
    <p:extLst>
      <p:ext uri="{BB962C8B-B14F-4D97-AF65-F5344CB8AC3E}">
        <p14:creationId xmlns:p14="http://schemas.microsoft.com/office/powerpoint/2010/main" val="34180407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95131"/>
            <a:ext cx="7772400" cy="1988337"/>
          </a:xfrm>
        </p:spPr>
        <p:txBody>
          <a:bodyPr anchor="b"/>
          <a:lstStyle>
            <a:lvl1pPr algn="ctr">
              <a:defRPr sz="6000">
                <a:effectLst>
                  <a:outerShdw blurRad="38100" dist="38100" dir="2700000" algn="tl">
                    <a:srgbClr val="000000">
                      <a:alpha val="43137"/>
                    </a:srgbClr>
                  </a:outerShdw>
                </a:effectLst>
                <a:latin typeface="Arial Black" panose="020B0A040201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143000" y="4105275"/>
            <a:ext cx="6858000" cy="2129269"/>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lvl1pPr>
          </a:lstStyle>
          <a:p>
            <a:fld id="{BB409F3F-197B-4B3A-992D-6DD4A8E326AE}" type="slidenum">
              <a:rPr lang="en-US" smtClean="0"/>
              <a:pPr/>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60781" y="473585"/>
            <a:ext cx="3822438" cy="1288409"/>
          </a:xfrm>
          <a:prstGeom prst="rect">
            <a:avLst/>
          </a:prstGeom>
        </p:spPr>
      </p:pic>
    </p:spTree>
    <p:extLst>
      <p:ext uri="{BB962C8B-B14F-4D97-AF65-F5344CB8AC3E}">
        <p14:creationId xmlns:p14="http://schemas.microsoft.com/office/powerpoint/2010/main" val="3687314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1"/>
          </p:nvPr>
        </p:nvSpPr>
        <p:spPr>
          <a:xfrm>
            <a:off x="304800" y="990600"/>
            <a:ext cx="8534400" cy="5334000"/>
          </a:xfrm>
          <a:prstGeom prst="rect">
            <a:avLst/>
          </a:prstGeom>
        </p:spPr>
        <p:txBody>
          <a:bodyPr/>
          <a:lstStyle>
            <a:lvl2pPr marL="0" indent="0">
              <a:buNone/>
              <a:defRPr/>
            </a:lvl2pPr>
            <a:lvl3pPr marL="0" indent="0">
              <a:buNone/>
              <a:defRPr/>
            </a:lvl3pPr>
            <a:lvl4pPr marL="5291" indent="-5291">
              <a:buNone/>
              <a:defRPr/>
            </a:lvl4pPr>
            <a:lvl5pPr marL="0" indent="0">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2">
            <a:extLst>
              <a:ext uri="{FF2B5EF4-FFF2-40B4-BE49-F238E27FC236}">
                <a16:creationId xmlns:a16="http://schemas.microsoft.com/office/drawing/2014/main" id="{057F3B84-36B2-471A-B768-359E91F1CDD7}"/>
              </a:ext>
            </a:extLst>
          </p:cNvPr>
          <p:cNvSpPr>
            <a:spLocks noGrp="1"/>
          </p:cNvSpPr>
          <p:nvPr>
            <p:ph type="sldNum" sz="quarter" idx="12"/>
          </p:nvPr>
        </p:nvSpPr>
        <p:spPr>
          <a:xfrm>
            <a:off x="4305300" y="6553200"/>
            <a:ext cx="533400" cy="304800"/>
          </a:xfrm>
        </p:spPr>
        <p:txBody>
          <a:bodyPr/>
          <a:lstStyle>
            <a:lvl1pPr>
              <a:defRPr/>
            </a:lvl1pPr>
          </a:lstStyle>
          <a:p>
            <a:pPr>
              <a:defRPr/>
            </a:pPr>
            <a:fld id="{44ECD5CC-B23F-429A-908E-B1F91F849F4A}" type="slidenum">
              <a:rPr lang="en-US"/>
              <a:pPr>
                <a:defRPr/>
              </a:pPr>
              <a:t>‹#›</a:t>
            </a:fld>
            <a:endParaRPr lang="en-US" dirty="0"/>
          </a:p>
        </p:txBody>
      </p:sp>
    </p:spTree>
    <p:extLst>
      <p:ext uri="{BB962C8B-B14F-4D97-AF65-F5344CB8AC3E}">
        <p14:creationId xmlns:p14="http://schemas.microsoft.com/office/powerpoint/2010/main" val="2562958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Sing Rus CorpID BCA">
    <p:spTree>
      <p:nvGrpSpPr>
        <p:cNvPr id="1" name=""/>
        <p:cNvGrpSpPr/>
        <p:nvPr/>
      </p:nvGrpSpPr>
      <p:grpSpPr>
        <a:xfrm>
          <a:off x="0" y="0"/>
          <a:ext cx="0" cy="0"/>
          <a:chOff x="0" y="0"/>
          <a:chExt cx="0" cy="0"/>
        </a:xfrm>
      </p:grpSpPr>
      <p:sp>
        <p:nvSpPr>
          <p:cNvPr id="5" name="Title 1"/>
          <p:cNvSpPr>
            <a:spLocks noGrp="1"/>
          </p:cNvSpPr>
          <p:nvPr>
            <p:ph type="title"/>
          </p:nvPr>
        </p:nvSpPr>
        <p:spPr>
          <a:xfrm>
            <a:off x="446087" y="426891"/>
            <a:ext cx="8229600" cy="441598"/>
          </a:xfrm>
          <a:prstGeom prst="rect">
            <a:avLst/>
          </a:prstGeom>
        </p:spPr>
        <p:txBody>
          <a:bodyPr/>
          <a:lstStyle>
            <a:lvl1pPr algn="l">
              <a:defRPr sz="2000" b="1"/>
            </a:lvl1pPr>
          </a:lstStyle>
          <a:p>
            <a:r>
              <a:rPr lang="en-US" dirty="0"/>
              <a:t>Click to edit Master title style</a:t>
            </a:r>
          </a:p>
        </p:txBody>
      </p:sp>
    </p:spTree>
    <p:extLst>
      <p:ext uri="{BB962C8B-B14F-4D97-AF65-F5344CB8AC3E}">
        <p14:creationId xmlns:p14="http://schemas.microsoft.com/office/powerpoint/2010/main" val="1690238916"/>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Slide Title - Bullets</a:t>
            </a:r>
          </a:p>
        </p:txBody>
      </p:sp>
      <p:sp>
        <p:nvSpPr>
          <p:cNvPr id="3" name="Slide Number Placeholder 2"/>
          <p:cNvSpPr>
            <a:spLocks noGrp="1"/>
          </p:cNvSpPr>
          <p:nvPr>
            <p:ph type="sldNum" sz="quarter" idx="10"/>
          </p:nvPr>
        </p:nvSpPr>
        <p:spPr/>
        <p:txBody>
          <a:bodyPr/>
          <a:lstStyle/>
          <a:p>
            <a:fld id="{B6F15528-21DE-4FAA-801E-634DDDAF4B2B}" type="slidenum">
              <a:rPr lang="en-US" smtClean="0"/>
              <a:pPr/>
              <a:t>‹#›</a:t>
            </a:fld>
            <a:endParaRPr lang="en-US" dirty="0"/>
          </a:p>
        </p:txBody>
      </p:sp>
      <p:sp>
        <p:nvSpPr>
          <p:cNvPr id="5" name="Text Placeholder 4"/>
          <p:cNvSpPr>
            <a:spLocks noGrp="1"/>
          </p:cNvSpPr>
          <p:nvPr>
            <p:ph type="body" sz="quarter" idx="11" hasCustomPrompt="1"/>
          </p:nvPr>
        </p:nvSpPr>
        <p:spPr>
          <a:xfrm>
            <a:off x="304800" y="990600"/>
            <a:ext cx="8534400" cy="5334000"/>
          </a:xfrm>
          <a:prstGeom prst="rect">
            <a:avLst/>
          </a:prstGeom>
        </p:spPr>
        <p:txBody>
          <a:bodyPr/>
          <a:lstStyle>
            <a:lvl1pPr>
              <a:buFontTx/>
              <a:buNone/>
              <a:defRPr/>
            </a:lvl1pPr>
            <a:lvl2pPr>
              <a:defRPr baseline="0"/>
            </a:lvl2pPr>
            <a:lvl3pPr>
              <a:defRPr baseline="0"/>
            </a:lvl3pPr>
            <a:lvl4pPr>
              <a:defRPr baseline="0"/>
            </a:lvl4pPr>
            <a:lvl5pPr>
              <a:defRPr baseline="0"/>
            </a:lvl5pPr>
          </a:lstStyle>
          <a:p>
            <a:pPr lvl="0"/>
            <a:r>
              <a:rPr lang="en-US" dirty="0"/>
              <a:t>Click to add text</a:t>
            </a:r>
          </a:p>
          <a:p>
            <a:pPr lvl="1"/>
            <a:r>
              <a:rPr lang="en-US" dirty="0"/>
              <a:t>First level bullet</a:t>
            </a:r>
          </a:p>
          <a:p>
            <a:pPr lvl="2"/>
            <a:r>
              <a:rPr lang="en-US" dirty="0"/>
              <a:t>Second level bullet</a:t>
            </a:r>
          </a:p>
          <a:p>
            <a:pPr lvl="3"/>
            <a:r>
              <a:rPr lang="en-US" dirty="0"/>
              <a:t>Third level bullet</a:t>
            </a:r>
          </a:p>
          <a:p>
            <a:pPr lvl="4"/>
            <a:r>
              <a:rPr lang="en-US" dirty="0"/>
              <a:t>Forth level bullet</a:t>
            </a:r>
          </a:p>
        </p:txBody>
      </p:sp>
    </p:spTree>
    <p:extLst>
      <p:ext uri="{BB962C8B-B14F-4D97-AF65-F5344CB8AC3E}">
        <p14:creationId xmlns:p14="http://schemas.microsoft.com/office/powerpoint/2010/main" val="845188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Arial Black" panose="020B0A040201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DDBF88-EA4F-4777-AA6C-11E470992452}" type="slidenum">
              <a:rPr lang="en-US" smtClean="0"/>
              <a:t>‹#›</a:t>
            </a:fld>
            <a:endParaRPr lang="en-US" dirty="0"/>
          </a:p>
        </p:txBody>
      </p:sp>
    </p:spTree>
    <p:extLst>
      <p:ext uri="{BB962C8B-B14F-4D97-AF65-F5344CB8AC3E}">
        <p14:creationId xmlns:p14="http://schemas.microsoft.com/office/powerpoint/2010/main" val="1898945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effectLst>
                  <a:outerShdw blurRad="38100" dist="38100" dir="2700000" algn="tl">
                    <a:srgbClr val="000000">
                      <a:alpha val="43137"/>
                    </a:srgbClr>
                  </a:outerShdw>
                </a:effectLst>
                <a:latin typeface="Arial Black" panose="020B0A0402010202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DDBF88-EA4F-4777-AA6C-11E470992452}" type="slidenum">
              <a:rPr lang="en-US" smtClean="0"/>
              <a:t>‹#›</a:t>
            </a:fld>
            <a:endParaRPr lang="en-US" dirty="0"/>
          </a:p>
        </p:txBody>
      </p:sp>
    </p:spTree>
    <p:extLst>
      <p:ext uri="{BB962C8B-B14F-4D97-AF65-F5344CB8AC3E}">
        <p14:creationId xmlns:p14="http://schemas.microsoft.com/office/powerpoint/2010/main" val="3880153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Arial Black" panose="020B0A04020102020204" pitchFamily="34" charset="0"/>
              </a:defRPr>
            </a:lvl1p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DDBF88-EA4F-4777-AA6C-11E470992452}" type="slidenum">
              <a:rPr lang="en-US" smtClean="0"/>
              <a:t>‹#›</a:t>
            </a:fld>
            <a:endParaRPr lang="en-US" dirty="0"/>
          </a:p>
        </p:txBody>
      </p:sp>
    </p:spTree>
    <p:extLst>
      <p:ext uri="{BB962C8B-B14F-4D97-AF65-F5344CB8AC3E}">
        <p14:creationId xmlns:p14="http://schemas.microsoft.com/office/powerpoint/2010/main" val="987829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5551805" cy="1325563"/>
          </a:xfrm>
        </p:spPr>
        <p:txBody>
          <a:bodyPr>
            <a:normAutofit/>
          </a:bodyPr>
          <a:lstStyle>
            <a:lvl1pPr>
              <a:defRPr sz="3600">
                <a:latin typeface="Arial Black" panose="020B0A0402010202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atin typeface="Arial Black" panose="020B0A040201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atin typeface="Arial Black" panose="020B0A040201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6DDBF88-EA4F-4777-AA6C-11E470992452}" type="slidenum">
              <a:rPr lang="en-US" smtClean="0"/>
              <a:t>‹#›</a:t>
            </a:fld>
            <a:endParaRPr lang="en-US" dirty="0"/>
          </a:p>
        </p:txBody>
      </p:sp>
    </p:spTree>
    <p:extLst>
      <p:ext uri="{BB962C8B-B14F-4D97-AF65-F5344CB8AC3E}">
        <p14:creationId xmlns:p14="http://schemas.microsoft.com/office/powerpoint/2010/main" val="240450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6DDBF88-EA4F-4777-AA6C-11E470992452}" type="slidenum">
              <a:rPr lang="en-US" smtClean="0"/>
              <a:t>‹#›</a:t>
            </a:fld>
            <a:endParaRPr lang="en-US" dirty="0"/>
          </a:p>
        </p:txBody>
      </p:sp>
    </p:spTree>
    <p:extLst>
      <p:ext uri="{BB962C8B-B14F-4D97-AF65-F5344CB8AC3E}">
        <p14:creationId xmlns:p14="http://schemas.microsoft.com/office/powerpoint/2010/main" val="1560705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6DDBF88-EA4F-4777-AA6C-11E470992452}" type="slidenum">
              <a:rPr lang="en-US" smtClean="0"/>
              <a:t>‹#›</a:t>
            </a:fld>
            <a:endParaRPr lang="en-US" dirty="0"/>
          </a:p>
        </p:txBody>
      </p:sp>
    </p:spTree>
    <p:extLst>
      <p:ext uri="{BB962C8B-B14F-4D97-AF65-F5344CB8AC3E}">
        <p14:creationId xmlns:p14="http://schemas.microsoft.com/office/powerpoint/2010/main" val="3347274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1284694"/>
            <a:ext cx="4629150" cy="457635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DDBF88-EA4F-4777-AA6C-11E470992452}" type="slidenum">
              <a:rPr lang="en-US" smtClean="0"/>
              <a:t>‹#›</a:t>
            </a:fld>
            <a:endParaRPr lang="en-US" dirty="0"/>
          </a:p>
        </p:txBody>
      </p:sp>
    </p:spTree>
    <p:extLst>
      <p:ext uri="{BB962C8B-B14F-4D97-AF65-F5344CB8AC3E}">
        <p14:creationId xmlns:p14="http://schemas.microsoft.com/office/powerpoint/2010/main" val="1702827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1367821"/>
            <a:ext cx="4629150" cy="449323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DDBF88-EA4F-4777-AA6C-11E470992452}" type="slidenum">
              <a:rPr lang="en-US" smtClean="0"/>
              <a:t>‹#›</a:t>
            </a:fld>
            <a:endParaRPr lang="en-US" dirty="0"/>
          </a:p>
        </p:txBody>
      </p:sp>
    </p:spTree>
    <p:extLst>
      <p:ext uri="{BB962C8B-B14F-4D97-AF65-F5344CB8AC3E}">
        <p14:creationId xmlns:p14="http://schemas.microsoft.com/office/powerpoint/2010/main" val="272145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49" y="365126"/>
            <a:ext cx="5681467"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DDBF88-EA4F-4777-AA6C-11E470992452}" type="slidenum">
              <a:rPr lang="en-US" smtClean="0"/>
              <a:t>‹#›</a:t>
            </a:fld>
            <a:endParaRPr lang="en-US" dirty="0"/>
          </a:p>
        </p:txBody>
      </p:sp>
      <p:pic>
        <p:nvPicPr>
          <p:cNvPr id="7" name="Picture 6"/>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6601064" y="365126"/>
            <a:ext cx="1914286" cy="647619"/>
          </a:xfrm>
          <a:prstGeom prst="rect">
            <a:avLst/>
          </a:prstGeom>
        </p:spPr>
      </p:pic>
    </p:spTree>
    <p:extLst>
      <p:ext uri="{BB962C8B-B14F-4D97-AF65-F5344CB8AC3E}">
        <p14:creationId xmlns:p14="http://schemas.microsoft.com/office/powerpoint/2010/main" val="1871823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l" defTabSz="914400" rtl="0" eaLnBrk="1" latinLnBrk="0" hangingPunct="1">
        <a:lnSpc>
          <a:spcPct val="90000"/>
        </a:lnSpc>
        <a:spcBef>
          <a:spcPct val="0"/>
        </a:spcBef>
        <a:buNone/>
        <a:defRPr sz="3600" kern="1200">
          <a:solidFill>
            <a:schemeClr val="tx1"/>
          </a:solidFill>
          <a:effectLst>
            <a:outerShdw blurRad="38100" dist="38100" dir="2700000" algn="tl">
              <a:srgbClr val="000000">
                <a:alpha val="43137"/>
              </a:srgbClr>
            </a:outerShdw>
          </a:effectLst>
          <a:latin typeface="Arial Black" panose="020B0A04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1"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1"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1"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pofferings.com/IoT-patents-Internet-of-Things-Patents-for-sale.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komando.com/tips/363291/5-frightening-phishing-scams-to-watch-out-for/al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11.xml"/><Relationship Id="rId6" Type="http://schemas.openxmlformats.org/officeDocument/2006/relationships/image" Target="../media/image9.png"/><Relationship Id="rId11" Type="http://schemas.openxmlformats.org/officeDocument/2006/relationships/image" Target="../media/image14.wmf"/><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99740"/>
            <a:ext cx="7772400" cy="1845755"/>
          </a:xfrm>
        </p:spPr>
        <p:txBody>
          <a:bodyPr>
            <a:normAutofit/>
          </a:bodyPr>
          <a:lstStyle/>
          <a:p>
            <a:r>
              <a:rPr lang="en-US" sz="3200" dirty="0">
                <a:effectLst/>
              </a:rPr>
              <a:t>Cyber Security </a:t>
            </a:r>
            <a:br>
              <a:rPr lang="en-US" sz="3200" dirty="0">
                <a:effectLst/>
              </a:rPr>
            </a:br>
            <a:r>
              <a:rPr lang="en-US" sz="3200" dirty="0">
                <a:effectLst/>
              </a:rPr>
              <a:t>Export and ITAR Brief</a:t>
            </a:r>
            <a:br>
              <a:rPr lang="en-US" sz="3200" dirty="0">
                <a:effectLst/>
              </a:rPr>
            </a:br>
            <a:r>
              <a:rPr lang="en-US" sz="3200" dirty="0">
                <a:effectLst/>
              </a:rPr>
              <a:t>4 April 2018</a:t>
            </a:r>
          </a:p>
        </p:txBody>
      </p:sp>
    </p:spTree>
    <p:extLst>
      <p:ext uri="{BB962C8B-B14F-4D97-AF65-F5344CB8AC3E}">
        <p14:creationId xmlns:p14="http://schemas.microsoft.com/office/powerpoint/2010/main" val="3499438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a:extLst>
              <a:ext uri="{FF2B5EF4-FFF2-40B4-BE49-F238E27FC236}">
                <a16:creationId xmlns:a16="http://schemas.microsoft.com/office/drawing/2014/main" id="{9F959CEB-91EF-478F-87ED-1A0ED45C62A6}"/>
              </a:ext>
            </a:extLst>
          </p:cNvPr>
          <p:cNvSpPr>
            <a:spLocks noGrp="1" noChangeArrowheads="1"/>
          </p:cNvSpPr>
          <p:nvPr>
            <p:ph type="title" idx="4294967295"/>
          </p:nvPr>
        </p:nvSpPr>
        <p:spPr>
          <a:xfrm>
            <a:off x="499253" y="296114"/>
            <a:ext cx="5681467" cy="851199"/>
          </a:xfrm>
        </p:spPr>
        <p:txBody>
          <a:bodyPr>
            <a:normAutofit/>
          </a:bodyPr>
          <a:lstStyle/>
          <a:p>
            <a:r>
              <a:rPr lang="en-US" altLang="en-US" sz="3200" dirty="0">
                <a:effectLst/>
              </a:rPr>
              <a:t>Multiple Attack Methods</a:t>
            </a:r>
          </a:p>
        </p:txBody>
      </p:sp>
      <p:sp>
        <p:nvSpPr>
          <p:cNvPr id="25604" name="Rectangle 3">
            <a:extLst>
              <a:ext uri="{FF2B5EF4-FFF2-40B4-BE49-F238E27FC236}">
                <a16:creationId xmlns:a16="http://schemas.microsoft.com/office/drawing/2014/main" id="{56A61C97-8F9C-40AF-ACDF-1E7041E218C0}"/>
              </a:ext>
            </a:extLst>
          </p:cNvPr>
          <p:cNvSpPr>
            <a:spLocks noGrp="1" noChangeArrowheads="1"/>
          </p:cNvSpPr>
          <p:nvPr>
            <p:ph type="body" idx="4294967295"/>
          </p:nvPr>
        </p:nvSpPr>
        <p:spPr>
          <a:xfrm>
            <a:off x="617220" y="1298447"/>
            <a:ext cx="7196744" cy="5088497"/>
          </a:xfrm>
        </p:spPr>
        <p:txBody>
          <a:bodyPr>
            <a:normAutofit/>
          </a:bodyPr>
          <a:lstStyle/>
          <a:p>
            <a:r>
              <a:rPr lang="en-US" altLang="en-US" dirty="0"/>
              <a:t>Scanning</a:t>
            </a:r>
          </a:p>
          <a:p>
            <a:r>
              <a:rPr lang="en-US" altLang="en-US" dirty="0"/>
              <a:t>Brute Force Attacks</a:t>
            </a:r>
          </a:p>
          <a:p>
            <a:r>
              <a:rPr lang="en-US" altLang="en-US" dirty="0"/>
              <a:t>Visits from Far Away Places</a:t>
            </a:r>
          </a:p>
          <a:p>
            <a:r>
              <a:rPr lang="en-US" altLang="en-US" dirty="0"/>
              <a:t>Phishing</a:t>
            </a:r>
          </a:p>
          <a:p>
            <a:r>
              <a:rPr lang="en-US" altLang="en-US" dirty="0"/>
              <a:t>Scripted and Anonymous Attack</a:t>
            </a:r>
          </a:p>
          <a:p>
            <a:pPr lvl="1">
              <a:lnSpc>
                <a:spcPct val="80000"/>
              </a:lnSpc>
            </a:pPr>
            <a:r>
              <a:rPr lang="en-US" altLang="en-US" sz="2800" dirty="0"/>
              <a:t>Over 5,000 On-Line Scripts</a:t>
            </a:r>
          </a:p>
          <a:p>
            <a:pPr lvl="1">
              <a:lnSpc>
                <a:spcPct val="80000"/>
              </a:lnSpc>
            </a:pPr>
            <a:r>
              <a:rPr lang="en-US" altLang="en-US" sz="2800" dirty="0"/>
              <a:t>Exploits within hours of public release of patches</a:t>
            </a:r>
          </a:p>
          <a:p>
            <a:r>
              <a:rPr lang="en-US" altLang="en-US" dirty="0"/>
              <a:t>Active Web Site Attacks</a:t>
            </a:r>
          </a:p>
          <a:p>
            <a:r>
              <a:rPr lang="en-US" altLang="en-US" dirty="0"/>
              <a:t>Human-to-Human Interaction is the biggest threat</a:t>
            </a:r>
          </a:p>
          <a:p>
            <a:endParaRPr lang="en-US" altLang="en-US" dirty="0"/>
          </a:p>
          <a:p>
            <a:endParaRPr lang="en-US" altLang="en-US" dirty="0"/>
          </a:p>
          <a:p>
            <a:endParaRPr lang="en-US" altLang="en-US" sz="1750" dirty="0"/>
          </a:p>
          <a:p>
            <a:pPr lvl="1"/>
            <a:endParaRPr lang="en-US" altLang="en-US" sz="1500" dirty="0"/>
          </a:p>
        </p:txBody>
      </p:sp>
    </p:spTree>
    <p:extLst>
      <p:ext uri="{BB962C8B-B14F-4D97-AF65-F5344CB8AC3E}">
        <p14:creationId xmlns:p14="http://schemas.microsoft.com/office/powerpoint/2010/main" val="3107156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1">
            <a:extLst>
              <a:ext uri="{FF2B5EF4-FFF2-40B4-BE49-F238E27FC236}">
                <a16:creationId xmlns:a16="http://schemas.microsoft.com/office/drawing/2014/main" id="{6682D45F-66B1-47A2-8F19-8F71232C090C}"/>
              </a:ext>
            </a:extLst>
          </p:cNvPr>
          <p:cNvSpPr txBox="1">
            <a:spLocks noChangeArrowheads="1"/>
          </p:cNvSpPr>
          <p:nvPr/>
        </p:nvSpPr>
        <p:spPr bwMode="auto">
          <a:xfrm>
            <a:off x="6731000" y="6032500"/>
            <a:ext cx="16510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75000" tIns="39000" rIns="75000" bIns="39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tx1"/>
                </a:solidFill>
                <a:latin typeface="Times"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tx1"/>
                </a:solidFill>
                <a:latin typeface="Times"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tx1"/>
                </a:solidFill>
                <a:latin typeface="Times"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tx1"/>
                </a:solidFill>
                <a:latin typeface="Times"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tx1"/>
                </a:solidFill>
                <a:latin typeface="Times"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tx1"/>
                </a:solidFill>
                <a:latin typeface="Times"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tx1"/>
                </a:solidFill>
                <a:latin typeface="Times"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tx1"/>
                </a:solidFill>
                <a:latin typeface="Times"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chemeClr val="tx1"/>
                </a:solidFill>
                <a:latin typeface="Times" panose="02020603050405020304" pitchFamily="18" charset="0"/>
              </a:defRPr>
            </a:lvl9pPr>
          </a:lstStyle>
          <a:p>
            <a:pPr algn="r"/>
            <a:fld id="{665B7492-C5F3-43EE-8C7E-31496F7513C7}" type="slidenum">
              <a:rPr lang="en-US" altLang="en-US" sz="1000">
                <a:solidFill>
                  <a:srgbClr val="000000"/>
                </a:solidFill>
              </a:rPr>
              <a:pPr algn="r"/>
              <a:t>11</a:t>
            </a:fld>
            <a:endParaRPr lang="en-US" altLang="en-US" sz="1000" dirty="0">
              <a:solidFill>
                <a:srgbClr val="000000"/>
              </a:solidFill>
            </a:endParaRPr>
          </a:p>
        </p:txBody>
      </p:sp>
      <p:sp>
        <p:nvSpPr>
          <p:cNvPr id="23556" name="Rectangle 2">
            <a:extLst>
              <a:ext uri="{FF2B5EF4-FFF2-40B4-BE49-F238E27FC236}">
                <a16:creationId xmlns:a16="http://schemas.microsoft.com/office/drawing/2014/main" id="{E0E2ECEB-0DE4-47C7-A751-2E5DDCAE8F83}"/>
              </a:ext>
            </a:extLst>
          </p:cNvPr>
          <p:cNvSpPr>
            <a:spLocks noGrp="1" noChangeArrowheads="1"/>
          </p:cNvSpPr>
          <p:nvPr>
            <p:ph type="title" idx="4294967295"/>
          </p:nvPr>
        </p:nvSpPr>
        <p:spPr>
          <a:xfrm>
            <a:off x="499252" y="202294"/>
            <a:ext cx="5681467" cy="1325563"/>
          </a:xfrm>
        </p:spPr>
        <p:txBody>
          <a:bodyPr>
            <a:normAutofit/>
          </a:bodyPr>
          <a:lstStyle/>
          <a:p>
            <a:pPr>
              <a:tabLst>
                <a:tab pos="0" algn="l"/>
                <a:tab pos="380985" algn="l"/>
                <a:tab pos="761970" algn="l"/>
                <a:tab pos="1142954" algn="l"/>
                <a:tab pos="1523939" algn="l"/>
                <a:tab pos="1904924" algn="l"/>
                <a:tab pos="2285909" algn="l"/>
                <a:tab pos="2666893" algn="l"/>
                <a:tab pos="3047878" algn="l"/>
                <a:tab pos="3428863" algn="l"/>
                <a:tab pos="3809848" algn="l"/>
                <a:tab pos="4190832" algn="l"/>
                <a:tab pos="4571817" algn="l"/>
                <a:tab pos="4952802" algn="l"/>
                <a:tab pos="5333787" algn="l"/>
                <a:tab pos="5714771" algn="l"/>
                <a:tab pos="6095756" algn="l"/>
                <a:tab pos="6476741" algn="l"/>
                <a:tab pos="6857726" algn="l"/>
                <a:tab pos="7238710" algn="l"/>
                <a:tab pos="7619695" algn="l"/>
              </a:tabLst>
            </a:pPr>
            <a:r>
              <a:rPr lang="en-US" altLang="en-US" sz="3200" dirty="0">
                <a:effectLst/>
              </a:rPr>
              <a:t>Wireless Access Threat</a:t>
            </a:r>
          </a:p>
        </p:txBody>
      </p:sp>
      <p:sp>
        <p:nvSpPr>
          <p:cNvPr id="23557" name="Rectangle 3">
            <a:extLst>
              <a:ext uri="{FF2B5EF4-FFF2-40B4-BE49-F238E27FC236}">
                <a16:creationId xmlns:a16="http://schemas.microsoft.com/office/drawing/2014/main" id="{7B11848D-2BB1-4469-8DE3-29AACD0D7B31}"/>
              </a:ext>
            </a:extLst>
          </p:cNvPr>
          <p:cNvSpPr>
            <a:spLocks noGrp="1" noChangeArrowheads="1"/>
          </p:cNvSpPr>
          <p:nvPr>
            <p:ph type="body" idx="4294967295"/>
          </p:nvPr>
        </p:nvSpPr>
        <p:spPr>
          <a:xfrm>
            <a:off x="1112079" y="1720341"/>
            <a:ext cx="6695281" cy="4119675"/>
          </a:xfrm>
          <a:noFill/>
        </p:spPr>
        <p:txBody>
          <a:bodyPr>
            <a:normAutofit/>
          </a:bodyPr>
          <a:lstStyle/>
          <a:p>
            <a:pPr>
              <a:spcBef>
                <a:spcPts val="500"/>
              </a:spcBef>
              <a:buClr>
                <a:schemeClr val="tx1"/>
              </a:buClr>
              <a:tabLst>
                <a:tab pos="388922" algn="l"/>
                <a:tab pos="482846" algn="l"/>
                <a:tab pos="863830" algn="l"/>
                <a:tab pos="1244815" algn="l"/>
                <a:tab pos="1625800" algn="l"/>
                <a:tab pos="2006785" algn="l"/>
                <a:tab pos="2387769" algn="l"/>
                <a:tab pos="2768754" algn="l"/>
                <a:tab pos="3149739" algn="l"/>
                <a:tab pos="3530724" algn="l"/>
                <a:tab pos="3911709" algn="l"/>
                <a:tab pos="4292693" algn="l"/>
                <a:tab pos="4673678" algn="l"/>
                <a:tab pos="5054663" algn="l"/>
                <a:tab pos="5435648" algn="l"/>
                <a:tab pos="5816632" algn="l"/>
                <a:tab pos="6197617" algn="l"/>
                <a:tab pos="6578602" algn="l"/>
                <a:tab pos="6959587" algn="l"/>
                <a:tab pos="7340571" algn="l"/>
                <a:tab pos="7721556" algn="l"/>
              </a:tabLst>
            </a:pPr>
            <a:r>
              <a:rPr lang="en-US" altLang="en-US" dirty="0"/>
              <a:t>Computers</a:t>
            </a:r>
          </a:p>
          <a:p>
            <a:pPr>
              <a:spcBef>
                <a:spcPts val="500"/>
              </a:spcBef>
              <a:buClr>
                <a:schemeClr val="tx1"/>
              </a:buClr>
              <a:tabLst>
                <a:tab pos="388922" algn="l"/>
                <a:tab pos="482846" algn="l"/>
                <a:tab pos="863830" algn="l"/>
                <a:tab pos="1244815" algn="l"/>
                <a:tab pos="1625800" algn="l"/>
                <a:tab pos="2006785" algn="l"/>
                <a:tab pos="2387769" algn="l"/>
                <a:tab pos="2768754" algn="l"/>
                <a:tab pos="3149739" algn="l"/>
                <a:tab pos="3530724" algn="l"/>
                <a:tab pos="3911709" algn="l"/>
                <a:tab pos="4292693" algn="l"/>
                <a:tab pos="4673678" algn="l"/>
                <a:tab pos="5054663" algn="l"/>
                <a:tab pos="5435648" algn="l"/>
                <a:tab pos="5816632" algn="l"/>
                <a:tab pos="6197617" algn="l"/>
                <a:tab pos="6578602" algn="l"/>
                <a:tab pos="6959587" algn="l"/>
                <a:tab pos="7340571" algn="l"/>
                <a:tab pos="7721556" algn="l"/>
              </a:tabLst>
            </a:pPr>
            <a:r>
              <a:rPr lang="en-US" altLang="en-US" dirty="0"/>
              <a:t>Games - Xbox, Play Stations</a:t>
            </a:r>
          </a:p>
          <a:p>
            <a:pPr>
              <a:spcBef>
                <a:spcPts val="500"/>
              </a:spcBef>
              <a:buClr>
                <a:schemeClr val="tx1"/>
              </a:buClr>
              <a:tabLst>
                <a:tab pos="388922" algn="l"/>
                <a:tab pos="482846" algn="l"/>
                <a:tab pos="863830" algn="l"/>
                <a:tab pos="1244815" algn="l"/>
                <a:tab pos="1625800" algn="l"/>
                <a:tab pos="2006785" algn="l"/>
                <a:tab pos="2387769" algn="l"/>
                <a:tab pos="2768754" algn="l"/>
                <a:tab pos="3149739" algn="l"/>
                <a:tab pos="3530724" algn="l"/>
                <a:tab pos="3911709" algn="l"/>
                <a:tab pos="4292693" algn="l"/>
                <a:tab pos="4673678" algn="l"/>
                <a:tab pos="5054663" algn="l"/>
                <a:tab pos="5435648" algn="l"/>
                <a:tab pos="5816632" algn="l"/>
                <a:tab pos="6197617" algn="l"/>
                <a:tab pos="6578602" algn="l"/>
                <a:tab pos="6959587" algn="l"/>
                <a:tab pos="7340571" algn="l"/>
                <a:tab pos="7721556" algn="l"/>
              </a:tabLst>
            </a:pPr>
            <a:r>
              <a:rPr lang="en-US" altLang="en-US" dirty="0"/>
              <a:t>Smart meters</a:t>
            </a:r>
          </a:p>
          <a:p>
            <a:pPr>
              <a:spcBef>
                <a:spcPts val="500"/>
              </a:spcBef>
              <a:buClr>
                <a:schemeClr val="tx1"/>
              </a:buClr>
              <a:tabLst>
                <a:tab pos="388922" algn="l"/>
                <a:tab pos="482846" algn="l"/>
                <a:tab pos="863830" algn="l"/>
                <a:tab pos="1244815" algn="l"/>
                <a:tab pos="1625800" algn="l"/>
                <a:tab pos="2006785" algn="l"/>
                <a:tab pos="2387769" algn="l"/>
                <a:tab pos="2768754" algn="l"/>
                <a:tab pos="3149739" algn="l"/>
                <a:tab pos="3530724" algn="l"/>
                <a:tab pos="3911709" algn="l"/>
                <a:tab pos="4292693" algn="l"/>
                <a:tab pos="4673678" algn="l"/>
                <a:tab pos="5054663" algn="l"/>
                <a:tab pos="5435648" algn="l"/>
                <a:tab pos="5816632" algn="l"/>
                <a:tab pos="6197617" algn="l"/>
                <a:tab pos="6578602" algn="l"/>
                <a:tab pos="6959587" algn="l"/>
                <a:tab pos="7340571" algn="l"/>
                <a:tab pos="7721556" algn="l"/>
              </a:tabLst>
            </a:pPr>
            <a:r>
              <a:rPr lang="en-US" altLang="en-US" dirty="0"/>
              <a:t>Smart appliances</a:t>
            </a:r>
          </a:p>
          <a:p>
            <a:pPr>
              <a:spcBef>
                <a:spcPts val="500"/>
              </a:spcBef>
              <a:buClr>
                <a:schemeClr val="tx1"/>
              </a:buClr>
              <a:tabLst>
                <a:tab pos="388922" algn="l"/>
                <a:tab pos="482846" algn="l"/>
                <a:tab pos="863830" algn="l"/>
                <a:tab pos="1244815" algn="l"/>
                <a:tab pos="1625800" algn="l"/>
                <a:tab pos="2006785" algn="l"/>
                <a:tab pos="2387769" algn="l"/>
                <a:tab pos="2768754" algn="l"/>
                <a:tab pos="3149739" algn="l"/>
                <a:tab pos="3530724" algn="l"/>
                <a:tab pos="3911709" algn="l"/>
                <a:tab pos="4292693" algn="l"/>
                <a:tab pos="4673678" algn="l"/>
                <a:tab pos="5054663" algn="l"/>
                <a:tab pos="5435648" algn="l"/>
                <a:tab pos="5816632" algn="l"/>
                <a:tab pos="6197617" algn="l"/>
                <a:tab pos="6578602" algn="l"/>
                <a:tab pos="6959587" algn="l"/>
                <a:tab pos="7340571" algn="l"/>
                <a:tab pos="7721556" algn="l"/>
              </a:tabLst>
            </a:pPr>
            <a:r>
              <a:rPr lang="en-US" altLang="en-US" dirty="0"/>
              <a:t>Smart Phones</a:t>
            </a:r>
          </a:p>
          <a:p>
            <a:pPr>
              <a:spcBef>
                <a:spcPts val="500"/>
              </a:spcBef>
              <a:buClr>
                <a:schemeClr val="tx1"/>
              </a:buClr>
              <a:tabLst>
                <a:tab pos="388922" algn="l"/>
                <a:tab pos="482846" algn="l"/>
                <a:tab pos="863830" algn="l"/>
                <a:tab pos="1244815" algn="l"/>
                <a:tab pos="1625800" algn="l"/>
                <a:tab pos="2006785" algn="l"/>
                <a:tab pos="2387769" algn="l"/>
                <a:tab pos="2768754" algn="l"/>
                <a:tab pos="3149739" algn="l"/>
                <a:tab pos="3530724" algn="l"/>
                <a:tab pos="3911709" algn="l"/>
                <a:tab pos="4292693" algn="l"/>
                <a:tab pos="4673678" algn="l"/>
                <a:tab pos="5054663" algn="l"/>
                <a:tab pos="5435648" algn="l"/>
                <a:tab pos="5816632" algn="l"/>
                <a:tab pos="6197617" algn="l"/>
                <a:tab pos="6578602" algn="l"/>
                <a:tab pos="6959587" algn="l"/>
                <a:tab pos="7340571" algn="l"/>
                <a:tab pos="7721556" algn="l"/>
              </a:tabLst>
            </a:pPr>
            <a:r>
              <a:rPr lang="en-US" altLang="en-US" dirty="0"/>
              <a:t>Smart TVs</a:t>
            </a:r>
          </a:p>
          <a:p>
            <a:pPr>
              <a:spcBef>
                <a:spcPts val="500"/>
              </a:spcBef>
              <a:buClr>
                <a:schemeClr val="tx1"/>
              </a:buClr>
              <a:tabLst>
                <a:tab pos="388922" algn="l"/>
                <a:tab pos="482846" algn="l"/>
                <a:tab pos="863830" algn="l"/>
                <a:tab pos="1244815" algn="l"/>
                <a:tab pos="1625800" algn="l"/>
                <a:tab pos="2006785" algn="l"/>
                <a:tab pos="2387769" algn="l"/>
                <a:tab pos="2768754" algn="l"/>
                <a:tab pos="3149739" algn="l"/>
                <a:tab pos="3530724" algn="l"/>
                <a:tab pos="3911709" algn="l"/>
                <a:tab pos="4292693" algn="l"/>
                <a:tab pos="4673678" algn="l"/>
                <a:tab pos="5054663" algn="l"/>
                <a:tab pos="5435648" algn="l"/>
                <a:tab pos="5816632" algn="l"/>
                <a:tab pos="6197617" algn="l"/>
                <a:tab pos="6578602" algn="l"/>
                <a:tab pos="6959587" algn="l"/>
                <a:tab pos="7340571" algn="l"/>
                <a:tab pos="7721556" algn="l"/>
              </a:tabLst>
            </a:pPr>
            <a:r>
              <a:rPr lang="en-US" altLang="en-US" dirty="0"/>
              <a:t>Smart Watches</a:t>
            </a:r>
          </a:p>
          <a:p>
            <a:pPr>
              <a:spcBef>
                <a:spcPts val="500"/>
              </a:spcBef>
              <a:buClr>
                <a:schemeClr val="tx1"/>
              </a:buClr>
              <a:tabLst>
                <a:tab pos="388922" algn="l"/>
                <a:tab pos="482846" algn="l"/>
                <a:tab pos="863830" algn="l"/>
                <a:tab pos="1244815" algn="l"/>
                <a:tab pos="1625800" algn="l"/>
                <a:tab pos="2006785" algn="l"/>
                <a:tab pos="2387769" algn="l"/>
                <a:tab pos="2768754" algn="l"/>
                <a:tab pos="3149739" algn="l"/>
                <a:tab pos="3530724" algn="l"/>
                <a:tab pos="3911709" algn="l"/>
                <a:tab pos="4292693" algn="l"/>
                <a:tab pos="4673678" algn="l"/>
                <a:tab pos="5054663" algn="l"/>
                <a:tab pos="5435648" algn="l"/>
                <a:tab pos="5816632" algn="l"/>
                <a:tab pos="6197617" algn="l"/>
                <a:tab pos="6578602" algn="l"/>
                <a:tab pos="6959587" algn="l"/>
                <a:tab pos="7340571" algn="l"/>
                <a:tab pos="7721556" algn="l"/>
              </a:tabLst>
            </a:pPr>
            <a:r>
              <a:rPr lang="en-US" altLang="en-US" dirty="0"/>
              <a:t>Cars</a:t>
            </a:r>
          </a:p>
          <a:p>
            <a:pPr>
              <a:spcBef>
                <a:spcPts val="500"/>
              </a:spcBef>
              <a:buClr>
                <a:schemeClr val="tx1"/>
              </a:buClr>
              <a:tabLst>
                <a:tab pos="388922" algn="l"/>
                <a:tab pos="482846" algn="l"/>
                <a:tab pos="863830" algn="l"/>
                <a:tab pos="1244815" algn="l"/>
                <a:tab pos="1625800" algn="l"/>
                <a:tab pos="2006785" algn="l"/>
                <a:tab pos="2387769" algn="l"/>
                <a:tab pos="2768754" algn="l"/>
                <a:tab pos="3149739" algn="l"/>
                <a:tab pos="3530724" algn="l"/>
                <a:tab pos="3911709" algn="l"/>
                <a:tab pos="4292693" algn="l"/>
                <a:tab pos="4673678" algn="l"/>
                <a:tab pos="5054663" algn="l"/>
                <a:tab pos="5435648" algn="l"/>
                <a:tab pos="5816632" algn="l"/>
                <a:tab pos="6197617" algn="l"/>
                <a:tab pos="6578602" algn="l"/>
                <a:tab pos="6959587" algn="l"/>
                <a:tab pos="7340571" algn="l"/>
                <a:tab pos="7721556" algn="l"/>
              </a:tabLst>
            </a:pPr>
            <a:r>
              <a:rPr lang="en-US" altLang="en-US" dirty="0"/>
              <a:t>Cameras</a:t>
            </a:r>
          </a:p>
          <a:p>
            <a:pPr marL="388922" indent="-388922">
              <a:spcBef>
                <a:spcPts val="500"/>
              </a:spcBef>
              <a:buNone/>
              <a:tabLst>
                <a:tab pos="388922" algn="l"/>
                <a:tab pos="482846" algn="l"/>
                <a:tab pos="863830" algn="l"/>
                <a:tab pos="1244815" algn="l"/>
                <a:tab pos="1625800" algn="l"/>
                <a:tab pos="2006785" algn="l"/>
                <a:tab pos="2387769" algn="l"/>
                <a:tab pos="2768754" algn="l"/>
                <a:tab pos="3149739" algn="l"/>
                <a:tab pos="3530724" algn="l"/>
                <a:tab pos="3911709" algn="l"/>
                <a:tab pos="4292693" algn="l"/>
                <a:tab pos="4673678" algn="l"/>
                <a:tab pos="5054663" algn="l"/>
                <a:tab pos="5435648" algn="l"/>
                <a:tab pos="5816632" algn="l"/>
                <a:tab pos="6197617" algn="l"/>
                <a:tab pos="6578602" algn="l"/>
                <a:tab pos="6959587" algn="l"/>
                <a:tab pos="7340571" algn="l"/>
                <a:tab pos="7721556" algn="l"/>
              </a:tabLst>
            </a:pPr>
            <a:endParaRPr lang="en-US" altLang="en-US" sz="2400" dirty="0"/>
          </a:p>
          <a:p>
            <a:pPr marL="388922" indent="-388922">
              <a:spcBef>
                <a:spcPts val="500"/>
              </a:spcBef>
              <a:buNone/>
              <a:tabLst>
                <a:tab pos="388922" algn="l"/>
                <a:tab pos="482846" algn="l"/>
                <a:tab pos="863830" algn="l"/>
                <a:tab pos="1244815" algn="l"/>
                <a:tab pos="1625800" algn="l"/>
                <a:tab pos="2006785" algn="l"/>
                <a:tab pos="2387769" algn="l"/>
                <a:tab pos="2768754" algn="l"/>
                <a:tab pos="3149739" algn="l"/>
                <a:tab pos="3530724" algn="l"/>
                <a:tab pos="3911709" algn="l"/>
                <a:tab pos="4292693" algn="l"/>
                <a:tab pos="4673678" algn="l"/>
                <a:tab pos="5054663" algn="l"/>
                <a:tab pos="5435648" algn="l"/>
                <a:tab pos="5816632" algn="l"/>
                <a:tab pos="6197617" algn="l"/>
                <a:tab pos="6578602" algn="l"/>
                <a:tab pos="6959587" algn="l"/>
                <a:tab pos="7340571" algn="l"/>
                <a:tab pos="7721556" algn="l"/>
              </a:tabLst>
            </a:pPr>
            <a:endParaRPr lang="en-US" altLang="en-US" sz="2400" dirty="0"/>
          </a:p>
          <a:p>
            <a:pPr marL="388922" indent="-388922">
              <a:spcBef>
                <a:spcPts val="500"/>
              </a:spcBef>
              <a:buNone/>
              <a:tabLst>
                <a:tab pos="388922" algn="l"/>
                <a:tab pos="482846" algn="l"/>
                <a:tab pos="863830" algn="l"/>
                <a:tab pos="1244815" algn="l"/>
                <a:tab pos="1625800" algn="l"/>
                <a:tab pos="2006785" algn="l"/>
                <a:tab pos="2387769" algn="l"/>
                <a:tab pos="2768754" algn="l"/>
                <a:tab pos="3149739" algn="l"/>
                <a:tab pos="3530724" algn="l"/>
                <a:tab pos="3911709" algn="l"/>
                <a:tab pos="4292693" algn="l"/>
                <a:tab pos="4673678" algn="l"/>
                <a:tab pos="5054663" algn="l"/>
                <a:tab pos="5435648" algn="l"/>
                <a:tab pos="5816632" algn="l"/>
                <a:tab pos="6197617" algn="l"/>
                <a:tab pos="6578602" algn="l"/>
                <a:tab pos="6959587" algn="l"/>
                <a:tab pos="7340571" algn="l"/>
                <a:tab pos="7721556" algn="l"/>
              </a:tabLst>
            </a:pPr>
            <a:endParaRPr lang="en-US" altLang="en-US" sz="2000" dirty="0"/>
          </a:p>
          <a:p>
            <a:pPr marL="388922" indent="-388922">
              <a:spcBef>
                <a:spcPts val="500"/>
              </a:spcBef>
              <a:buNone/>
              <a:tabLst>
                <a:tab pos="388922" algn="l"/>
                <a:tab pos="482846" algn="l"/>
                <a:tab pos="863830" algn="l"/>
                <a:tab pos="1244815" algn="l"/>
                <a:tab pos="1625800" algn="l"/>
                <a:tab pos="2006785" algn="l"/>
                <a:tab pos="2387769" algn="l"/>
                <a:tab pos="2768754" algn="l"/>
                <a:tab pos="3149739" algn="l"/>
                <a:tab pos="3530724" algn="l"/>
                <a:tab pos="3911709" algn="l"/>
                <a:tab pos="4292693" algn="l"/>
                <a:tab pos="4673678" algn="l"/>
                <a:tab pos="5054663" algn="l"/>
                <a:tab pos="5435648" algn="l"/>
                <a:tab pos="5816632" algn="l"/>
                <a:tab pos="6197617" algn="l"/>
                <a:tab pos="6578602" algn="l"/>
                <a:tab pos="6959587" algn="l"/>
                <a:tab pos="7340571" algn="l"/>
                <a:tab pos="7721556" algn="l"/>
              </a:tabLst>
            </a:pPr>
            <a:endParaRPr lang="en-US" altLang="en-US" sz="2000" dirty="0"/>
          </a:p>
          <a:p>
            <a:pPr marL="388922" indent="-388922">
              <a:spcBef>
                <a:spcPts val="500"/>
              </a:spcBef>
              <a:buNone/>
              <a:tabLst>
                <a:tab pos="388922" algn="l"/>
                <a:tab pos="482846" algn="l"/>
                <a:tab pos="863830" algn="l"/>
                <a:tab pos="1244815" algn="l"/>
                <a:tab pos="1625800" algn="l"/>
                <a:tab pos="2006785" algn="l"/>
                <a:tab pos="2387769" algn="l"/>
                <a:tab pos="2768754" algn="l"/>
                <a:tab pos="3149739" algn="l"/>
                <a:tab pos="3530724" algn="l"/>
                <a:tab pos="3911709" algn="l"/>
                <a:tab pos="4292693" algn="l"/>
                <a:tab pos="4673678" algn="l"/>
                <a:tab pos="5054663" algn="l"/>
                <a:tab pos="5435648" algn="l"/>
                <a:tab pos="5816632" algn="l"/>
                <a:tab pos="6197617" algn="l"/>
                <a:tab pos="6578602" algn="l"/>
                <a:tab pos="6959587" algn="l"/>
                <a:tab pos="7340571" algn="l"/>
                <a:tab pos="7721556" algn="l"/>
              </a:tabLst>
            </a:pPr>
            <a:endParaRPr lang="en-US" altLang="en-US" sz="2000" dirty="0"/>
          </a:p>
          <a:p>
            <a:pPr marL="388922" indent="-388922">
              <a:spcBef>
                <a:spcPts val="500"/>
              </a:spcBef>
              <a:buNone/>
              <a:tabLst>
                <a:tab pos="388922" algn="l"/>
                <a:tab pos="482846" algn="l"/>
                <a:tab pos="863830" algn="l"/>
                <a:tab pos="1244815" algn="l"/>
                <a:tab pos="1625800" algn="l"/>
                <a:tab pos="2006785" algn="l"/>
                <a:tab pos="2387769" algn="l"/>
                <a:tab pos="2768754" algn="l"/>
                <a:tab pos="3149739" algn="l"/>
                <a:tab pos="3530724" algn="l"/>
                <a:tab pos="3911709" algn="l"/>
                <a:tab pos="4292693" algn="l"/>
                <a:tab pos="4673678" algn="l"/>
                <a:tab pos="5054663" algn="l"/>
                <a:tab pos="5435648" algn="l"/>
                <a:tab pos="5816632" algn="l"/>
                <a:tab pos="6197617" algn="l"/>
                <a:tab pos="6578602" algn="l"/>
                <a:tab pos="6959587" algn="l"/>
                <a:tab pos="7340571" algn="l"/>
                <a:tab pos="7721556" algn="l"/>
              </a:tabLst>
            </a:pPr>
            <a:endParaRPr lang="en-US" altLang="en-US" sz="2000" dirty="0"/>
          </a:p>
          <a:p>
            <a:pPr marL="388922" indent="-388922">
              <a:spcBef>
                <a:spcPts val="208"/>
              </a:spcBef>
              <a:buNone/>
              <a:tabLst>
                <a:tab pos="388922" algn="l"/>
                <a:tab pos="482846" algn="l"/>
                <a:tab pos="863830" algn="l"/>
                <a:tab pos="1244815" algn="l"/>
                <a:tab pos="1625800" algn="l"/>
                <a:tab pos="2006785" algn="l"/>
                <a:tab pos="2387769" algn="l"/>
                <a:tab pos="2768754" algn="l"/>
                <a:tab pos="3149739" algn="l"/>
                <a:tab pos="3530724" algn="l"/>
                <a:tab pos="3911709" algn="l"/>
                <a:tab pos="4292693" algn="l"/>
                <a:tab pos="4673678" algn="l"/>
                <a:tab pos="5054663" algn="l"/>
                <a:tab pos="5435648" algn="l"/>
                <a:tab pos="5816632" algn="l"/>
                <a:tab pos="6197617" algn="l"/>
                <a:tab pos="6578602" algn="l"/>
                <a:tab pos="6959587" algn="l"/>
                <a:tab pos="7340571" algn="l"/>
                <a:tab pos="7721556" algn="l"/>
              </a:tabLst>
            </a:pPr>
            <a:endParaRPr lang="en-US" altLang="en-US" sz="833" dirty="0"/>
          </a:p>
          <a:p>
            <a:pPr marL="388922" indent="-388922">
              <a:spcBef>
                <a:spcPts val="500"/>
              </a:spcBef>
              <a:buNone/>
              <a:tabLst>
                <a:tab pos="388922" algn="l"/>
                <a:tab pos="482846" algn="l"/>
                <a:tab pos="863830" algn="l"/>
                <a:tab pos="1244815" algn="l"/>
                <a:tab pos="1625800" algn="l"/>
                <a:tab pos="2006785" algn="l"/>
                <a:tab pos="2387769" algn="l"/>
                <a:tab pos="2768754" algn="l"/>
                <a:tab pos="3149739" algn="l"/>
                <a:tab pos="3530724" algn="l"/>
                <a:tab pos="3911709" algn="l"/>
                <a:tab pos="4292693" algn="l"/>
                <a:tab pos="4673678" algn="l"/>
                <a:tab pos="5054663" algn="l"/>
                <a:tab pos="5435648" algn="l"/>
                <a:tab pos="5816632" algn="l"/>
                <a:tab pos="6197617" algn="l"/>
                <a:tab pos="6578602" algn="l"/>
                <a:tab pos="6959587" algn="l"/>
                <a:tab pos="7340571" algn="l"/>
                <a:tab pos="7721556" algn="l"/>
              </a:tabLst>
            </a:pPr>
            <a:endParaRPr lang="en-US" altLang="en-US" sz="2000" dirty="0"/>
          </a:p>
          <a:p>
            <a:pPr marL="755356" lvl="1" indent="-362465">
              <a:buNone/>
              <a:tabLst>
                <a:tab pos="388922" algn="l"/>
                <a:tab pos="482846" algn="l"/>
                <a:tab pos="863830" algn="l"/>
                <a:tab pos="1244815" algn="l"/>
                <a:tab pos="1625800" algn="l"/>
                <a:tab pos="2006785" algn="l"/>
                <a:tab pos="2387769" algn="l"/>
                <a:tab pos="2768754" algn="l"/>
                <a:tab pos="3149739" algn="l"/>
                <a:tab pos="3530724" algn="l"/>
                <a:tab pos="3911709" algn="l"/>
                <a:tab pos="4292693" algn="l"/>
                <a:tab pos="4673678" algn="l"/>
                <a:tab pos="5054663" algn="l"/>
                <a:tab pos="5435648" algn="l"/>
                <a:tab pos="5816632" algn="l"/>
                <a:tab pos="6197617" algn="l"/>
                <a:tab pos="6578602" algn="l"/>
                <a:tab pos="6959587" algn="l"/>
                <a:tab pos="7340571" algn="l"/>
                <a:tab pos="7721556" algn="l"/>
              </a:tabLst>
            </a:pPr>
            <a:endParaRPr lang="en-US" altLang="en-US" dirty="0"/>
          </a:p>
        </p:txBody>
      </p:sp>
      <p:pic>
        <p:nvPicPr>
          <p:cNvPr id="6146" name="Picture 2" descr="Image result for internet of things">
            <a:hlinkClick r:id="rId3"/>
            <a:extLst>
              <a:ext uri="{FF2B5EF4-FFF2-40B4-BE49-F238E27FC236}">
                <a16:creationId xmlns:a16="http://schemas.microsoft.com/office/drawing/2014/main" id="{23FEC8C8-E03E-4295-8A17-CDB43A205065}"/>
              </a:ext>
            </a:extLst>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5750975" y="3639165"/>
            <a:ext cx="2772842" cy="20083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467617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15C31CF9-EABA-4684-8FC9-4A751F1C0F48}"/>
              </a:ext>
            </a:extLst>
          </p:cNvPr>
          <p:cNvSpPr>
            <a:spLocks noGrp="1"/>
          </p:cNvSpPr>
          <p:nvPr>
            <p:ph type="title"/>
          </p:nvPr>
        </p:nvSpPr>
        <p:spPr>
          <a:xfrm>
            <a:off x="292100" y="260614"/>
            <a:ext cx="7264400" cy="952500"/>
          </a:xfrm>
        </p:spPr>
        <p:txBody>
          <a:bodyPr>
            <a:normAutofit/>
          </a:bodyPr>
          <a:lstStyle/>
          <a:p>
            <a:r>
              <a:rPr lang="en-US" altLang="en-US" sz="3200" dirty="0">
                <a:effectLst/>
                <a:ea typeface="ＭＳ Ｐゴシック" panose="020B0600070205080204" pitchFamily="34" charset="-128"/>
              </a:rPr>
              <a:t>There’s An App For That</a:t>
            </a:r>
          </a:p>
        </p:txBody>
      </p:sp>
      <p:sp>
        <p:nvSpPr>
          <p:cNvPr id="33795" name="Content Placeholder 2">
            <a:extLst>
              <a:ext uri="{FF2B5EF4-FFF2-40B4-BE49-F238E27FC236}">
                <a16:creationId xmlns:a16="http://schemas.microsoft.com/office/drawing/2014/main" id="{A4E60409-E0CE-482D-9192-49F868EE15A3}"/>
              </a:ext>
            </a:extLst>
          </p:cNvPr>
          <p:cNvSpPr>
            <a:spLocks noGrp="1"/>
          </p:cNvSpPr>
          <p:nvPr>
            <p:ph type="body" sz="half" idx="1"/>
          </p:nvPr>
        </p:nvSpPr>
        <p:spPr>
          <a:xfrm>
            <a:off x="789032" y="1738312"/>
            <a:ext cx="4529909" cy="4000500"/>
          </a:xfrm>
        </p:spPr>
        <p:txBody>
          <a:bodyPr>
            <a:normAutofit/>
          </a:bodyPr>
          <a:lstStyle/>
          <a:p>
            <a:r>
              <a:rPr lang="en-US" altLang="en-US" dirty="0">
                <a:ea typeface="ＭＳ Ｐゴシック" panose="020B0600070205080204" pitchFamily="34" charset="-128"/>
              </a:rPr>
              <a:t>Get mobile access to your anything control system via an iPhone, iPad, Android and other smartphones and tablet devices. </a:t>
            </a:r>
          </a:p>
          <a:p>
            <a:r>
              <a:rPr lang="en-US" altLang="en-US" dirty="0">
                <a:ea typeface="ＭＳ Ｐゴシック" panose="020B0600070205080204" pitchFamily="34" charset="-128"/>
              </a:rPr>
              <a:t>Apps now will give you instant access to anything</a:t>
            </a:r>
          </a:p>
          <a:p>
            <a:r>
              <a:rPr lang="en-US" altLang="en-US" dirty="0">
                <a:ea typeface="ＭＳ Ｐゴシック" panose="020B0600070205080204" pitchFamily="34" charset="-128"/>
              </a:rPr>
              <a:t>“Beware of the Fake Game App”</a:t>
            </a:r>
          </a:p>
        </p:txBody>
      </p:sp>
      <p:pic>
        <p:nvPicPr>
          <p:cNvPr id="33796" name="Picture 9">
            <a:extLst>
              <a:ext uri="{FF2B5EF4-FFF2-40B4-BE49-F238E27FC236}">
                <a16:creationId xmlns:a16="http://schemas.microsoft.com/office/drawing/2014/main" id="{E6344F9E-C48C-40C4-B20D-AD5E880E004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90014" y="1738312"/>
            <a:ext cx="2087563" cy="4196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7" name="Rectangle 8">
            <a:extLst>
              <a:ext uri="{FF2B5EF4-FFF2-40B4-BE49-F238E27FC236}">
                <a16:creationId xmlns:a16="http://schemas.microsoft.com/office/drawing/2014/main" id="{BFEF6862-EDDE-4015-86A9-C5883353F815}"/>
              </a:ext>
            </a:extLst>
          </p:cNvPr>
          <p:cNvSpPr txBox="1">
            <a:spLocks noGrp="1" noChangeArrowheads="1"/>
          </p:cNvSpPr>
          <p:nvPr/>
        </p:nvSpPr>
        <p:spPr bwMode="auto">
          <a:xfrm>
            <a:off x="6731000" y="6032500"/>
            <a:ext cx="16510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200">
                <a:solidFill>
                  <a:schemeClr val="tx1"/>
                </a:solidFill>
                <a:latin typeface="Times" panose="02020603050405020304" pitchFamily="18" charset="0"/>
              </a:defRPr>
            </a:lvl1pPr>
            <a:lvl2pPr marL="742950" indent="-285750">
              <a:defRPr sz="2200">
                <a:solidFill>
                  <a:schemeClr val="tx1"/>
                </a:solidFill>
                <a:latin typeface="Times" panose="02020603050405020304" pitchFamily="18" charset="0"/>
              </a:defRPr>
            </a:lvl2pPr>
            <a:lvl3pPr marL="1143000" indent="-228600">
              <a:defRPr sz="2200">
                <a:solidFill>
                  <a:schemeClr val="tx1"/>
                </a:solidFill>
                <a:latin typeface="Times" panose="02020603050405020304" pitchFamily="18" charset="0"/>
              </a:defRPr>
            </a:lvl3pPr>
            <a:lvl4pPr marL="1600200" indent="-228600">
              <a:defRPr sz="2200">
                <a:solidFill>
                  <a:schemeClr val="tx1"/>
                </a:solidFill>
                <a:latin typeface="Times" panose="02020603050405020304" pitchFamily="18" charset="0"/>
              </a:defRPr>
            </a:lvl4pPr>
            <a:lvl5pPr marL="2057400" indent="-228600">
              <a:defRPr sz="2200">
                <a:solidFill>
                  <a:schemeClr val="tx1"/>
                </a:solidFill>
                <a:latin typeface="Times" panose="02020603050405020304" pitchFamily="18" charset="0"/>
              </a:defRPr>
            </a:lvl5pPr>
            <a:lvl6pPr marL="2514600" indent="-228600" eaLnBrk="0" fontAlgn="base" hangingPunct="0">
              <a:spcBef>
                <a:spcPct val="0"/>
              </a:spcBef>
              <a:spcAft>
                <a:spcPct val="0"/>
              </a:spcAft>
              <a:defRPr sz="2200">
                <a:solidFill>
                  <a:schemeClr val="tx1"/>
                </a:solidFill>
                <a:latin typeface="Times" panose="02020603050405020304" pitchFamily="18" charset="0"/>
              </a:defRPr>
            </a:lvl6pPr>
            <a:lvl7pPr marL="2971800" indent="-228600" eaLnBrk="0" fontAlgn="base" hangingPunct="0">
              <a:spcBef>
                <a:spcPct val="0"/>
              </a:spcBef>
              <a:spcAft>
                <a:spcPct val="0"/>
              </a:spcAft>
              <a:defRPr sz="2200">
                <a:solidFill>
                  <a:schemeClr val="tx1"/>
                </a:solidFill>
                <a:latin typeface="Times" panose="02020603050405020304" pitchFamily="18" charset="0"/>
              </a:defRPr>
            </a:lvl7pPr>
            <a:lvl8pPr marL="3429000" indent="-228600" eaLnBrk="0" fontAlgn="base" hangingPunct="0">
              <a:spcBef>
                <a:spcPct val="0"/>
              </a:spcBef>
              <a:spcAft>
                <a:spcPct val="0"/>
              </a:spcAft>
              <a:defRPr sz="2200">
                <a:solidFill>
                  <a:schemeClr val="tx1"/>
                </a:solidFill>
                <a:latin typeface="Times" panose="02020603050405020304" pitchFamily="18" charset="0"/>
              </a:defRPr>
            </a:lvl8pPr>
            <a:lvl9pPr marL="3886200" indent="-228600" eaLnBrk="0" fontAlgn="base" hangingPunct="0">
              <a:spcBef>
                <a:spcPct val="0"/>
              </a:spcBef>
              <a:spcAft>
                <a:spcPct val="0"/>
              </a:spcAft>
              <a:defRPr sz="2200">
                <a:solidFill>
                  <a:schemeClr val="tx1"/>
                </a:solidFill>
                <a:latin typeface="Times" panose="02020603050405020304" pitchFamily="18" charset="0"/>
              </a:defRPr>
            </a:lvl9pPr>
          </a:lstStyle>
          <a:p>
            <a:pPr algn="r"/>
            <a:fld id="{3918A94F-17A5-42F5-B611-C6FFFFD77CD8}" type="slidenum">
              <a:rPr lang="en-US" altLang="en-US" sz="1000"/>
              <a:pPr algn="r"/>
              <a:t>12</a:t>
            </a:fld>
            <a:endParaRPr lang="en-US" altLang="en-US" sz="1000" dirty="0"/>
          </a:p>
        </p:txBody>
      </p:sp>
    </p:spTree>
    <p:extLst>
      <p:ext uri="{BB962C8B-B14F-4D97-AF65-F5344CB8AC3E}">
        <p14:creationId xmlns:p14="http://schemas.microsoft.com/office/powerpoint/2010/main" val="3765844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AE490B-479D-4CCF-B25B-FC2318D66AC7}"/>
              </a:ext>
            </a:extLst>
          </p:cNvPr>
          <p:cNvSpPr>
            <a:spLocks noGrp="1"/>
          </p:cNvSpPr>
          <p:nvPr>
            <p:ph idx="1"/>
          </p:nvPr>
        </p:nvSpPr>
        <p:spPr>
          <a:xfrm>
            <a:off x="287337" y="2010713"/>
            <a:ext cx="8569325" cy="4249737"/>
          </a:xfrm>
        </p:spPr>
        <p:txBody>
          <a:bodyPr>
            <a:normAutofit/>
          </a:bodyPr>
          <a:lstStyle/>
          <a:p>
            <a:r>
              <a:rPr lang="en-US" dirty="0"/>
              <a:t>Social engineering is an attack vector that relies heavily on human interaction and often involves tricking people into breaking normal security procedures</a:t>
            </a:r>
          </a:p>
          <a:p>
            <a:pPr lvl="1"/>
            <a:r>
              <a:rPr lang="en-US" sz="2800" dirty="0"/>
              <a:t>Examples: </a:t>
            </a:r>
          </a:p>
          <a:p>
            <a:pPr lvl="2"/>
            <a:r>
              <a:rPr lang="en-US" sz="2800" dirty="0"/>
              <a:t>IT Department requests your information over the phone</a:t>
            </a:r>
          </a:p>
          <a:p>
            <a:pPr lvl="2"/>
            <a:r>
              <a:rPr lang="en-US" sz="2800" dirty="0"/>
              <a:t>“A New Customer Representative” from a company</a:t>
            </a:r>
          </a:p>
          <a:p>
            <a:pPr marL="457200" lvl="1" indent="0">
              <a:buNone/>
            </a:pPr>
            <a:endParaRPr lang="en-US" dirty="0"/>
          </a:p>
        </p:txBody>
      </p:sp>
      <p:sp>
        <p:nvSpPr>
          <p:cNvPr id="4" name="Rectangle 3">
            <a:extLst>
              <a:ext uri="{FF2B5EF4-FFF2-40B4-BE49-F238E27FC236}">
                <a16:creationId xmlns:a16="http://schemas.microsoft.com/office/drawing/2014/main" id="{072540F2-3F6B-49F4-B5DF-487D1B5D863B}"/>
              </a:ext>
            </a:extLst>
          </p:cNvPr>
          <p:cNvSpPr/>
          <p:nvPr/>
        </p:nvSpPr>
        <p:spPr>
          <a:xfrm>
            <a:off x="458110" y="342227"/>
            <a:ext cx="4382931" cy="584775"/>
          </a:xfrm>
          <a:prstGeom prst="rect">
            <a:avLst/>
          </a:prstGeom>
        </p:spPr>
        <p:txBody>
          <a:bodyPr wrap="none">
            <a:spAutoFit/>
          </a:bodyPr>
          <a:lstStyle/>
          <a:p>
            <a:r>
              <a:rPr lang="en-US" sz="3200" dirty="0">
                <a:latin typeface="Arial Black" panose="020B0A04020102020204" pitchFamily="34" charset="0"/>
              </a:rPr>
              <a:t>Social Engineering</a:t>
            </a:r>
          </a:p>
        </p:txBody>
      </p:sp>
      <p:pic>
        <p:nvPicPr>
          <p:cNvPr id="7" name="Picture 2" descr="Image result for phishing">
            <a:hlinkClick r:id="rId2"/>
            <a:extLst>
              <a:ext uri="{FF2B5EF4-FFF2-40B4-BE49-F238E27FC236}">
                <a16:creationId xmlns:a16="http://schemas.microsoft.com/office/drawing/2014/main" id="{825957AB-D86D-4503-AD41-46E2BF5397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24382" y="5408272"/>
            <a:ext cx="2042973" cy="8521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9714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68036" y="1077502"/>
            <a:ext cx="7582233" cy="5393638"/>
          </a:xfrm>
        </p:spPr>
        <p:txBody>
          <a:bodyPr>
            <a:normAutofit/>
          </a:bodyPr>
          <a:lstStyle/>
          <a:p>
            <a:pPr marL="637223" lvl="1" indent="-457200"/>
            <a:r>
              <a:rPr lang="en-US" sz="2800" dirty="0"/>
              <a:t>A form of malware that when executed, encrypts user data and/or denies use of workstation.</a:t>
            </a:r>
          </a:p>
          <a:p>
            <a:pPr marL="637223" lvl="1" indent="-457200"/>
            <a:r>
              <a:rPr lang="en-US" sz="2800" dirty="0"/>
              <a:t>Demands a ransom payment in exchange for decryption keys </a:t>
            </a:r>
          </a:p>
          <a:p>
            <a:pPr marL="1094423" lvl="2" indent="-457200"/>
            <a:r>
              <a:rPr lang="en-US" sz="2400" dirty="0"/>
              <a:t>Targets small, medium, large business, hospitals, police, govt’s, individuals</a:t>
            </a:r>
          </a:p>
          <a:p>
            <a:pPr marL="1094423" lvl="2" indent="-457200"/>
            <a:r>
              <a:rPr lang="en-US" sz="2400" dirty="0"/>
              <a:t>Delivery channels: Websites, Malvertising, Email</a:t>
            </a:r>
          </a:p>
          <a:p>
            <a:pPr marL="637223" lvl="1" indent="-457200"/>
            <a:r>
              <a:rPr lang="en-US" sz="2800" dirty="0"/>
              <a:t>Dark web offers Ransomware-as-a-Service</a:t>
            </a:r>
          </a:p>
          <a:p>
            <a:pPr marL="637223" lvl="1" indent="-457200"/>
            <a:r>
              <a:rPr lang="en-US" sz="2800" dirty="0"/>
              <a:t>First payment low -Use of crypto currency such as </a:t>
            </a:r>
            <a:r>
              <a:rPr lang="en-US" sz="2800" dirty="0" err="1"/>
              <a:t>BitCoin</a:t>
            </a:r>
            <a:r>
              <a:rPr lang="en-US" sz="2800" dirty="0"/>
              <a:t> that enhances anonymity </a:t>
            </a:r>
          </a:p>
          <a:p>
            <a:pPr marL="637223" lvl="1" indent="-457200"/>
            <a:endParaRPr lang="en-US" sz="2800" dirty="0"/>
          </a:p>
          <a:p>
            <a:pPr marL="637223" lvl="1" indent="-457200"/>
            <a:r>
              <a:rPr lang="en-US" sz="2800" dirty="0"/>
              <a:t>City of Atlanta just got hit</a:t>
            </a:r>
          </a:p>
          <a:p>
            <a:endParaRPr lang="en-US" dirty="0"/>
          </a:p>
          <a:p>
            <a:pPr marL="360045" lvl="2" indent="0">
              <a:buNone/>
            </a:pPr>
            <a:endParaRPr lang="en-US" sz="2800" dirty="0"/>
          </a:p>
          <a:p>
            <a:pPr lvl="2"/>
            <a:endParaRPr lang="en-US" dirty="0"/>
          </a:p>
          <a:p>
            <a:pPr lvl="2">
              <a:buFontTx/>
              <a:buChar char="-"/>
            </a:pPr>
            <a:endParaRPr lang="en-US" dirty="0"/>
          </a:p>
        </p:txBody>
      </p:sp>
      <p:sp>
        <p:nvSpPr>
          <p:cNvPr id="3" name="Title 2"/>
          <p:cNvSpPr>
            <a:spLocks noGrp="1"/>
          </p:cNvSpPr>
          <p:nvPr>
            <p:ph type="title"/>
          </p:nvPr>
        </p:nvSpPr>
        <p:spPr>
          <a:xfrm>
            <a:off x="665664" y="386860"/>
            <a:ext cx="4629150" cy="298565"/>
          </a:xfrm>
        </p:spPr>
        <p:txBody>
          <a:bodyPr>
            <a:normAutofit fontScale="90000"/>
          </a:bodyPr>
          <a:lstStyle/>
          <a:p>
            <a:r>
              <a:rPr lang="en-US" dirty="0">
                <a:effectLst/>
              </a:rPr>
              <a:t>Ransomware</a:t>
            </a:r>
          </a:p>
        </p:txBody>
      </p:sp>
    </p:spTree>
    <p:extLst>
      <p:ext uri="{BB962C8B-B14F-4D97-AF65-F5344CB8AC3E}">
        <p14:creationId xmlns:p14="http://schemas.microsoft.com/office/powerpoint/2010/main" val="1060491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124CF-0B98-40C5-A05A-233B318AE766}"/>
              </a:ext>
            </a:extLst>
          </p:cNvPr>
          <p:cNvSpPr>
            <a:spLocks noGrp="1"/>
          </p:cNvSpPr>
          <p:nvPr>
            <p:ph type="title"/>
          </p:nvPr>
        </p:nvSpPr>
        <p:spPr>
          <a:xfrm>
            <a:off x="430241" y="158092"/>
            <a:ext cx="5681467" cy="1325563"/>
          </a:xfrm>
        </p:spPr>
        <p:txBody>
          <a:bodyPr>
            <a:normAutofit/>
          </a:bodyPr>
          <a:lstStyle/>
          <a:p>
            <a:r>
              <a:rPr lang="en-US" sz="3200" dirty="0">
                <a:effectLst/>
              </a:rPr>
              <a:t>Top Ten UA System Phishing Attacks</a:t>
            </a:r>
          </a:p>
        </p:txBody>
      </p:sp>
      <p:sp>
        <p:nvSpPr>
          <p:cNvPr id="3" name="Content Placeholder 2">
            <a:extLst>
              <a:ext uri="{FF2B5EF4-FFF2-40B4-BE49-F238E27FC236}">
                <a16:creationId xmlns:a16="http://schemas.microsoft.com/office/drawing/2014/main" id="{5A6D9436-BC6B-4EB3-9519-F113DB295E3E}"/>
              </a:ext>
            </a:extLst>
          </p:cNvPr>
          <p:cNvSpPr>
            <a:spLocks noGrp="1"/>
          </p:cNvSpPr>
          <p:nvPr>
            <p:ph sz="half" idx="1"/>
          </p:nvPr>
        </p:nvSpPr>
        <p:spPr/>
        <p:txBody>
          <a:bodyPr>
            <a:normAutofit fontScale="77500" lnSpcReduction="20000"/>
          </a:bodyPr>
          <a:lstStyle/>
          <a:p>
            <a:pPr marL="0" indent="0">
              <a:buNone/>
            </a:pPr>
            <a:r>
              <a:rPr lang="en-US" dirty="0"/>
              <a:t>1) The message contains a mismatched Address</a:t>
            </a:r>
          </a:p>
          <a:p>
            <a:pPr marL="0" indent="0">
              <a:buNone/>
            </a:pPr>
            <a:r>
              <a:rPr lang="en-US" dirty="0"/>
              <a:t>2) URLs contain a misleading domain name (Arkansaw instead of Arkansas</a:t>
            </a:r>
          </a:p>
          <a:p>
            <a:pPr marL="0" indent="0">
              <a:buNone/>
            </a:pPr>
            <a:r>
              <a:rPr lang="en-US" dirty="0"/>
              <a:t>3) The message contains spelling and grammar mistakes (examples-Piza, Koupon,  cuestion) </a:t>
            </a:r>
          </a:p>
          <a:p>
            <a:pPr marL="0" indent="0">
              <a:buNone/>
            </a:pPr>
            <a:r>
              <a:rPr lang="en-US" dirty="0"/>
              <a:t>4) The message asks you to send personal information</a:t>
            </a:r>
          </a:p>
          <a:p>
            <a:pPr marL="0" indent="0">
              <a:buNone/>
            </a:pPr>
            <a:r>
              <a:rPr lang="en-US" dirty="0"/>
              <a:t>5) The “free” offer seems too good to be true </a:t>
            </a:r>
          </a:p>
          <a:p>
            <a:endParaRPr lang="en-US" dirty="0"/>
          </a:p>
        </p:txBody>
      </p:sp>
      <p:sp>
        <p:nvSpPr>
          <p:cNvPr id="4" name="Content Placeholder 3">
            <a:extLst>
              <a:ext uri="{FF2B5EF4-FFF2-40B4-BE49-F238E27FC236}">
                <a16:creationId xmlns:a16="http://schemas.microsoft.com/office/drawing/2014/main" id="{2E30FD22-F166-4772-A6CC-F923EBEDE98A}"/>
              </a:ext>
            </a:extLst>
          </p:cNvPr>
          <p:cNvSpPr>
            <a:spLocks noGrp="1"/>
          </p:cNvSpPr>
          <p:nvPr>
            <p:ph sz="half" idx="2"/>
          </p:nvPr>
        </p:nvSpPr>
        <p:spPr/>
        <p:txBody>
          <a:bodyPr>
            <a:normAutofit fontScale="77500" lnSpcReduction="20000"/>
          </a:bodyPr>
          <a:lstStyle/>
          <a:p>
            <a:pPr marL="0" indent="0">
              <a:buNone/>
            </a:pPr>
            <a:r>
              <a:rPr lang="en-US" dirty="0"/>
              <a:t>6) You didn't initiate the action</a:t>
            </a:r>
          </a:p>
          <a:p>
            <a:pPr marL="0" indent="0">
              <a:buNone/>
            </a:pPr>
            <a:r>
              <a:rPr lang="en-US" dirty="0"/>
              <a:t>7) You are asked to send money to cover expenses or you get a check in the mail</a:t>
            </a:r>
          </a:p>
          <a:p>
            <a:pPr marL="0" indent="0">
              <a:buNone/>
            </a:pPr>
            <a:r>
              <a:rPr lang="en-US" dirty="0"/>
              <a:t>8) The message makes unrealistic threats</a:t>
            </a:r>
          </a:p>
          <a:p>
            <a:pPr marL="0" indent="0">
              <a:buNone/>
            </a:pPr>
            <a:r>
              <a:rPr lang="en-US" dirty="0"/>
              <a:t>9) The message appears to be from a government agency like the FBI or IRS</a:t>
            </a:r>
          </a:p>
          <a:p>
            <a:pPr marL="0" indent="0">
              <a:buNone/>
            </a:pPr>
            <a:r>
              <a:rPr lang="en-US" dirty="0"/>
              <a:t>10) The “Legal” or “IT” department send a strange message requesting reviews of information at a link in the message</a:t>
            </a:r>
          </a:p>
          <a:p>
            <a:endParaRPr lang="en-US" dirty="0"/>
          </a:p>
        </p:txBody>
      </p:sp>
    </p:spTree>
    <p:extLst>
      <p:ext uri="{BB962C8B-B14F-4D97-AF65-F5344CB8AC3E}">
        <p14:creationId xmlns:p14="http://schemas.microsoft.com/office/powerpoint/2010/main" val="693215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4">
            <a:extLst>
              <a:ext uri="{FF2B5EF4-FFF2-40B4-BE49-F238E27FC236}">
                <a16:creationId xmlns:a16="http://schemas.microsoft.com/office/drawing/2014/main" id="{FADB7AFE-BF32-4FD3-B2A7-2350B1EC1174}"/>
              </a:ext>
            </a:extLst>
          </p:cNvPr>
          <p:cNvSpPr>
            <a:spLocks noGrp="1" noChangeArrowheads="1"/>
          </p:cNvSpPr>
          <p:nvPr>
            <p:ph type="title" idx="4294967295"/>
          </p:nvPr>
        </p:nvSpPr>
        <p:spPr>
          <a:xfrm>
            <a:off x="244078" y="404020"/>
            <a:ext cx="5535620" cy="494771"/>
          </a:xfrm>
        </p:spPr>
        <p:txBody>
          <a:bodyPr>
            <a:noAutofit/>
          </a:bodyPr>
          <a:lstStyle/>
          <a:p>
            <a:pPr eaLnBrk="1" hangingPunct="1"/>
            <a:r>
              <a:rPr lang="en-US" altLang="en-US" sz="3200" dirty="0">
                <a:effectLst/>
              </a:rPr>
              <a:t>Typical Attack Cycle</a:t>
            </a:r>
          </a:p>
        </p:txBody>
      </p:sp>
      <p:sp>
        <p:nvSpPr>
          <p:cNvPr id="28676" name="Rectangle 5">
            <a:extLst>
              <a:ext uri="{FF2B5EF4-FFF2-40B4-BE49-F238E27FC236}">
                <a16:creationId xmlns:a16="http://schemas.microsoft.com/office/drawing/2014/main" id="{F71E78C5-0FF8-4600-AFD3-2D9B7B618977}"/>
              </a:ext>
            </a:extLst>
          </p:cNvPr>
          <p:cNvSpPr>
            <a:spLocks noChangeArrowheads="1"/>
          </p:cNvSpPr>
          <p:nvPr/>
        </p:nvSpPr>
        <p:spPr bwMode="auto">
          <a:xfrm>
            <a:off x="787400" y="1830124"/>
            <a:ext cx="8102600" cy="3364177"/>
          </a:xfrm>
          <a:prstGeom prst="rect">
            <a:avLst/>
          </a:prstGeom>
          <a:gradFill rotWithShape="1">
            <a:gsLst>
              <a:gs pos="0">
                <a:schemeClr val="bg1"/>
              </a:gs>
              <a:gs pos="100000">
                <a:srgbClr val="969696"/>
              </a:gs>
            </a:gsLst>
            <a:lin ang="5400000" scaled="1"/>
          </a:gra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750" b="1" dirty="0">
              <a:latin typeface="Times New Roman" panose="02020603050405020304" pitchFamily="18" charset="0"/>
            </a:endParaRPr>
          </a:p>
        </p:txBody>
      </p:sp>
      <p:sp>
        <p:nvSpPr>
          <p:cNvPr id="28677" name="Rectangle 6">
            <a:extLst>
              <a:ext uri="{FF2B5EF4-FFF2-40B4-BE49-F238E27FC236}">
                <a16:creationId xmlns:a16="http://schemas.microsoft.com/office/drawing/2014/main" id="{99E0777C-54B0-4FC4-8F6A-6B66481D823B}"/>
              </a:ext>
            </a:extLst>
          </p:cNvPr>
          <p:cNvSpPr>
            <a:spLocks noChangeArrowheads="1"/>
          </p:cNvSpPr>
          <p:nvPr/>
        </p:nvSpPr>
        <p:spPr bwMode="auto">
          <a:xfrm>
            <a:off x="787401" y="5194300"/>
            <a:ext cx="8102600" cy="889000"/>
          </a:xfrm>
          <a:prstGeom prst="rect">
            <a:avLst/>
          </a:prstGeom>
          <a:gradFill rotWithShape="1">
            <a:gsLst>
              <a:gs pos="0">
                <a:srgbClr val="FFFF00"/>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750" b="1" dirty="0">
              <a:latin typeface="Times New Roman" panose="02020603050405020304" pitchFamily="18" charset="0"/>
            </a:endParaRPr>
          </a:p>
        </p:txBody>
      </p:sp>
      <p:pic>
        <p:nvPicPr>
          <p:cNvPr id="28678" name="Picture 12" descr="MCj04247820000[1]">
            <a:extLst>
              <a:ext uri="{FF2B5EF4-FFF2-40B4-BE49-F238E27FC236}">
                <a16:creationId xmlns:a16="http://schemas.microsoft.com/office/drawing/2014/main" id="{0F3BE2AE-F63A-4429-B472-8814264BA21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95500" y="3290624"/>
            <a:ext cx="444500" cy="437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9" name="Picture 16" descr="MCj04414560000[1]">
            <a:extLst>
              <a:ext uri="{FF2B5EF4-FFF2-40B4-BE49-F238E27FC236}">
                <a16:creationId xmlns:a16="http://schemas.microsoft.com/office/drawing/2014/main" id="{C150F252-5E2B-4EE4-8AA4-77F10AA22A23}"/>
              </a:ext>
            </a:extLst>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079500" y="3670300"/>
            <a:ext cx="5715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8680" name="Group 18">
            <a:extLst>
              <a:ext uri="{FF2B5EF4-FFF2-40B4-BE49-F238E27FC236}">
                <a16:creationId xmlns:a16="http://schemas.microsoft.com/office/drawing/2014/main" id="{0D693B90-4DE7-4CD5-9854-D51C5A0C8416}"/>
              </a:ext>
            </a:extLst>
          </p:cNvPr>
          <p:cNvGrpSpPr>
            <a:grpSpLocks/>
          </p:cNvGrpSpPr>
          <p:nvPr/>
        </p:nvGrpSpPr>
        <p:grpSpPr bwMode="auto">
          <a:xfrm>
            <a:off x="1587500" y="4305300"/>
            <a:ext cx="571500" cy="571500"/>
            <a:chOff x="2880" y="2160"/>
            <a:chExt cx="576" cy="576"/>
          </a:xfrm>
        </p:grpSpPr>
        <p:pic>
          <p:nvPicPr>
            <p:cNvPr id="28717" name="Picture 19" descr="MCj04414550000[1]">
              <a:extLst>
                <a:ext uri="{FF2B5EF4-FFF2-40B4-BE49-F238E27FC236}">
                  <a16:creationId xmlns:a16="http://schemas.microsoft.com/office/drawing/2014/main" id="{AA36791F-D670-4979-8DA7-3D0AA938504C}"/>
                </a:ext>
              </a:extLst>
            </p:cNvPr>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2880" y="2160"/>
              <a:ext cx="576"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718" name="Text Box 20">
              <a:extLst>
                <a:ext uri="{FF2B5EF4-FFF2-40B4-BE49-F238E27FC236}">
                  <a16:creationId xmlns:a16="http://schemas.microsoft.com/office/drawing/2014/main" id="{2005A7A3-A749-455D-ABC2-880FE80CA7E4}"/>
                </a:ext>
              </a:extLst>
            </p:cNvPr>
            <p:cNvSpPr txBox="1">
              <a:spLocks noChangeArrowheads="1"/>
            </p:cNvSpPr>
            <p:nvPr/>
          </p:nvSpPr>
          <p:spPr bwMode="auto">
            <a:xfrm>
              <a:off x="3084" y="2256"/>
              <a:ext cx="336"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000" b="1" dirty="0">
                  <a:latin typeface="Times New Roman" panose="02020603050405020304" pitchFamily="18" charset="0"/>
                </a:rPr>
                <a:t>@</a:t>
              </a:r>
            </a:p>
          </p:txBody>
        </p:sp>
      </p:grpSp>
      <p:pic>
        <p:nvPicPr>
          <p:cNvPr id="28681" name="Picture 21" descr="MCj04247820000[1]">
            <a:extLst>
              <a:ext uri="{FF2B5EF4-FFF2-40B4-BE49-F238E27FC236}">
                <a16:creationId xmlns:a16="http://schemas.microsoft.com/office/drawing/2014/main" id="{6F9B1D89-FA21-473E-8A2C-6B435A51548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67000" y="3289300"/>
            <a:ext cx="444500" cy="43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2" name="Picture 22" descr="MCj04247820000[1]">
            <a:extLst>
              <a:ext uri="{FF2B5EF4-FFF2-40B4-BE49-F238E27FC236}">
                <a16:creationId xmlns:a16="http://schemas.microsoft.com/office/drawing/2014/main" id="{5547BBE5-9CC5-4226-9E24-7BA666E79B8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22500" y="3862124"/>
            <a:ext cx="444500" cy="437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8683" name="AutoShape 23">
            <a:extLst>
              <a:ext uri="{FF2B5EF4-FFF2-40B4-BE49-F238E27FC236}">
                <a16:creationId xmlns:a16="http://schemas.microsoft.com/office/drawing/2014/main" id="{8D55547C-9DF1-42EC-A812-9E7C65E82317}"/>
              </a:ext>
            </a:extLst>
          </p:cNvPr>
          <p:cNvCxnSpPr>
            <a:cxnSpLocks noChangeShapeType="1"/>
          </p:cNvCxnSpPr>
          <p:nvPr/>
        </p:nvCxnSpPr>
        <p:spPr bwMode="auto">
          <a:xfrm rot="10800000" flipH="1">
            <a:off x="1651000" y="3104092"/>
            <a:ext cx="444500" cy="2280708"/>
          </a:xfrm>
          <a:prstGeom prst="curvedConnector3">
            <a:avLst>
              <a:gd name="adj1" fmla="val -42856"/>
            </a:avLst>
          </a:prstGeom>
          <a:noFill/>
          <a:ln w="38100">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28684" name="AutoShape 24">
            <a:extLst>
              <a:ext uri="{FF2B5EF4-FFF2-40B4-BE49-F238E27FC236}">
                <a16:creationId xmlns:a16="http://schemas.microsoft.com/office/drawing/2014/main" id="{7B5587BB-669C-485B-81EA-34404C26A9C2}"/>
              </a:ext>
            </a:extLst>
          </p:cNvPr>
          <p:cNvCxnSpPr>
            <a:cxnSpLocks noChangeShapeType="1"/>
          </p:cNvCxnSpPr>
          <p:nvPr/>
        </p:nvCxnSpPr>
        <p:spPr bwMode="auto">
          <a:xfrm rot="10800000" flipH="1">
            <a:off x="1651000" y="3675592"/>
            <a:ext cx="571500" cy="1709208"/>
          </a:xfrm>
          <a:prstGeom prst="curvedConnector3">
            <a:avLst>
              <a:gd name="adj1" fmla="val -33333"/>
            </a:avLst>
          </a:prstGeom>
          <a:noFill/>
          <a:ln w="38100">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28685" name="AutoShape 27">
            <a:extLst>
              <a:ext uri="{FF2B5EF4-FFF2-40B4-BE49-F238E27FC236}">
                <a16:creationId xmlns:a16="http://schemas.microsoft.com/office/drawing/2014/main" id="{09FA47BE-0A18-4E9F-BAAB-EBD7B50EDBF8}"/>
              </a:ext>
            </a:extLst>
          </p:cNvPr>
          <p:cNvCxnSpPr>
            <a:cxnSpLocks noChangeShapeType="1"/>
          </p:cNvCxnSpPr>
          <p:nvPr/>
        </p:nvCxnSpPr>
        <p:spPr bwMode="auto">
          <a:xfrm flipH="1" flipV="1">
            <a:off x="2222500" y="3670300"/>
            <a:ext cx="63500" cy="1714500"/>
          </a:xfrm>
          <a:prstGeom prst="curvedConnector3">
            <a:avLst>
              <a:gd name="adj1" fmla="val -300000"/>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pic>
        <p:nvPicPr>
          <p:cNvPr id="28686" name="Picture 30" descr="MCj04363220000[1]">
            <a:extLst>
              <a:ext uri="{FF2B5EF4-FFF2-40B4-BE49-F238E27FC236}">
                <a16:creationId xmlns:a16="http://schemas.microsoft.com/office/drawing/2014/main" id="{72AA5759-E191-4B72-9D7A-4B376F4D3CFB}"/>
              </a:ext>
            </a:extLst>
          </p:cNvPr>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2857500" y="3352800"/>
            <a:ext cx="1905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7" name="Picture 31" descr="MCj04363220000[1]">
            <a:extLst>
              <a:ext uri="{FF2B5EF4-FFF2-40B4-BE49-F238E27FC236}">
                <a16:creationId xmlns:a16="http://schemas.microsoft.com/office/drawing/2014/main" id="{4EA19D7E-2BA5-4685-B1CD-27EE72773055}"/>
              </a:ext>
            </a:extLst>
          </p:cNvPr>
          <p:cNvPicPr>
            <a:picLocks noChangeAspect="1" noChangeArrowheads="1"/>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3810000" y="4432300"/>
            <a:ext cx="3175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8688" name="Group 67">
            <a:extLst>
              <a:ext uri="{FF2B5EF4-FFF2-40B4-BE49-F238E27FC236}">
                <a16:creationId xmlns:a16="http://schemas.microsoft.com/office/drawing/2014/main" id="{8F3B5021-CDD3-4510-ABD9-A1816BE29B84}"/>
              </a:ext>
            </a:extLst>
          </p:cNvPr>
          <p:cNvGrpSpPr>
            <a:grpSpLocks/>
          </p:cNvGrpSpPr>
          <p:nvPr/>
        </p:nvGrpSpPr>
        <p:grpSpPr bwMode="auto">
          <a:xfrm>
            <a:off x="1651000" y="5384800"/>
            <a:ext cx="444500" cy="762000"/>
            <a:chOff x="576" y="3600"/>
            <a:chExt cx="336" cy="576"/>
          </a:xfrm>
        </p:grpSpPr>
        <p:sp>
          <p:nvSpPr>
            <p:cNvPr id="28715" name="tower">
              <a:extLst>
                <a:ext uri="{FF2B5EF4-FFF2-40B4-BE49-F238E27FC236}">
                  <a16:creationId xmlns:a16="http://schemas.microsoft.com/office/drawing/2014/main" id="{88EA3240-6E19-4D68-8003-937FCD21FEA6}"/>
                </a:ext>
              </a:extLst>
            </p:cNvPr>
            <p:cNvSpPr>
              <a:spLocks noEditPoints="1" noChangeArrowheads="1"/>
            </p:cNvSpPr>
            <p:nvPr/>
          </p:nvSpPr>
          <p:spPr bwMode="auto">
            <a:xfrm>
              <a:off x="576" y="3600"/>
              <a:ext cx="336" cy="57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450 w 21600"/>
                <a:gd name="T31" fmla="*/ 22538 h 21600"/>
                <a:gd name="T32" fmla="*/ 21471 w 21600"/>
                <a:gd name="T33" fmla="*/ 27000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0000"/>
            </a:solidFill>
            <a:ln w="9525" algn="ctr">
              <a:solidFill>
                <a:srgbClr val="000000"/>
              </a:solidFill>
              <a:miter lim="800000"/>
              <a:headEnd/>
              <a:tailEnd/>
            </a:ln>
          </p:spPr>
          <p:txBody>
            <a:bodyPr/>
            <a:lstStyle/>
            <a:p>
              <a:endParaRPr lang="en-US" sz="1500" dirty="0"/>
            </a:p>
          </p:txBody>
        </p:sp>
        <p:pic>
          <p:nvPicPr>
            <p:cNvPr id="28716" name="Picture 32" descr="MCj04363220000[1]">
              <a:extLst>
                <a:ext uri="{FF2B5EF4-FFF2-40B4-BE49-F238E27FC236}">
                  <a16:creationId xmlns:a16="http://schemas.microsoft.com/office/drawing/2014/main" id="{DAA90702-8C47-4D03-83AA-67CD1FD709ED}"/>
                </a:ext>
              </a:extLst>
            </p:cNvPr>
            <p:cNvPicPr>
              <a:picLocks noChangeAspect="1" noChangeArrowheads="1"/>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576" y="3792"/>
              <a:ext cx="240"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8689" name="Group 66">
            <a:extLst>
              <a:ext uri="{FF2B5EF4-FFF2-40B4-BE49-F238E27FC236}">
                <a16:creationId xmlns:a16="http://schemas.microsoft.com/office/drawing/2014/main" id="{C78FE9D7-2987-4920-91A5-8FE46F650D38}"/>
              </a:ext>
            </a:extLst>
          </p:cNvPr>
          <p:cNvGrpSpPr>
            <a:grpSpLocks/>
          </p:cNvGrpSpPr>
          <p:nvPr/>
        </p:nvGrpSpPr>
        <p:grpSpPr bwMode="auto">
          <a:xfrm>
            <a:off x="2286000" y="5384800"/>
            <a:ext cx="444500" cy="762000"/>
            <a:chOff x="1056" y="3600"/>
            <a:chExt cx="336" cy="576"/>
          </a:xfrm>
        </p:grpSpPr>
        <p:sp>
          <p:nvSpPr>
            <p:cNvPr id="28713" name="tower">
              <a:extLst>
                <a:ext uri="{FF2B5EF4-FFF2-40B4-BE49-F238E27FC236}">
                  <a16:creationId xmlns:a16="http://schemas.microsoft.com/office/drawing/2014/main" id="{66E3DD98-501B-4A56-B1A3-B2278300EB53}"/>
                </a:ext>
              </a:extLst>
            </p:cNvPr>
            <p:cNvSpPr>
              <a:spLocks noEditPoints="1" noChangeArrowheads="1"/>
            </p:cNvSpPr>
            <p:nvPr/>
          </p:nvSpPr>
          <p:spPr bwMode="auto">
            <a:xfrm>
              <a:off x="1056" y="3600"/>
              <a:ext cx="336" cy="57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450 w 21600"/>
                <a:gd name="T31" fmla="*/ 22538 h 21600"/>
                <a:gd name="T32" fmla="*/ 21471 w 21600"/>
                <a:gd name="T33" fmla="*/ 27000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0000"/>
            </a:solidFill>
            <a:ln w="9525" algn="ctr">
              <a:solidFill>
                <a:srgbClr val="000000"/>
              </a:solidFill>
              <a:miter lim="800000"/>
              <a:headEnd/>
              <a:tailEnd/>
            </a:ln>
          </p:spPr>
          <p:txBody>
            <a:bodyPr/>
            <a:lstStyle/>
            <a:p>
              <a:endParaRPr lang="en-US" sz="1500" dirty="0"/>
            </a:p>
          </p:txBody>
        </p:sp>
        <p:pic>
          <p:nvPicPr>
            <p:cNvPr id="28714" name="Picture 17" descr="MCj03631520000[1]">
              <a:extLst>
                <a:ext uri="{FF2B5EF4-FFF2-40B4-BE49-F238E27FC236}">
                  <a16:creationId xmlns:a16="http://schemas.microsoft.com/office/drawing/2014/main" id="{EFF65F05-F303-403E-B19E-9F03EFBD7FDB}"/>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56" y="3840"/>
              <a:ext cx="243" cy="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8690" name="Rectangle 35">
            <a:extLst>
              <a:ext uri="{FF2B5EF4-FFF2-40B4-BE49-F238E27FC236}">
                <a16:creationId xmlns:a16="http://schemas.microsoft.com/office/drawing/2014/main" id="{65A2C974-880A-4AAA-B304-07CBC5187AAC}"/>
              </a:ext>
            </a:extLst>
          </p:cNvPr>
          <p:cNvSpPr>
            <a:spLocks noChangeArrowheads="1"/>
          </p:cNvSpPr>
          <p:nvPr/>
        </p:nvSpPr>
        <p:spPr bwMode="auto">
          <a:xfrm>
            <a:off x="952498" y="2285954"/>
            <a:ext cx="2540000" cy="784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85825">
              <a:spcBef>
                <a:spcPct val="20000"/>
              </a:spcBef>
              <a:buChar char="•"/>
              <a:defRPr sz="3200">
                <a:solidFill>
                  <a:schemeClr val="tx1"/>
                </a:solidFill>
                <a:latin typeface="Arial" panose="020B0604020202020204" pitchFamily="34" charset="0"/>
              </a:defRPr>
            </a:lvl1pPr>
            <a:lvl2pPr marL="347663" indent="-115888" defTabSz="885825">
              <a:spcBef>
                <a:spcPct val="20000"/>
              </a:spcBef>
              <a:buChar char="–"/>
              <a:defRPr sz="2800">
                <a:solidFill>
                  <a:schemeClr val="tx1"/>
                </a:solidFill>
                <a:latin typeface="Arial" panose="020B0604020202020204" pitchFamily="34" charset="0"/>
              </a:defRPr>
            </a:lvl2pPr>
            <a:lvl3pPr marL="1143000" indent="-228600" defTabSz="885825">
              <a:spcBef>
                <a:spcPct val="20000"/>
              </a:spcBef>
              <a:buChar char="•"/>
              <a:defRPr sz="2400">
                <a:solidFill>
                  <a:schemeClr val="tx1"/>
                </a:solidFill>
                <a:latin typeface="Arial" panose="020B0604020202020204" pitchFamily="34" charset="0"/>
              </a:defRPr>
            </a:lvl3pPr>
            <a:lvl4pPr marL="1600200" indent="-228600" defTabSz="885825">
              <a:spcBef>
                <a:spcPct val="20000"/>
              </a:spcBef>
              <a:buChar char="–"/>
              <a:defRPr sz="2000">
                <a:solidFill>
                  <a:schemeClr val="tx1"/>
                </a:solidFill>
                <a:latin typeface="Arial" panose="020B0604020202020204" pitchFamily="34" charset="0"/>
              </a:defRPr>
            </a:lvl4pPr>
            <a:lvl5pPr marL="2057400" indent="-228600" defTabSz="885825">
              <a:spcBef>
                <a:spcPct val="20000"/>
              </a:spcBef>
              <a:buChar char="»"/>
              <a:defRPr sz="2000">
                <a:solidFill>
                  <a:schemeClr val="tx1"/>
                </a:solidFill>
                <a:latin typeface="Arial" panose="020B0604020202020204" pitchFamily="34" charset="0"/>
              </a:defRPr>
            </a:lvl5pPr>
            <a:lvl6pPr marL="2514600" indent="-228600" defTabSz="885825"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85825"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85825"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85825"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110000"/>
              </a:lnSpc>
              <a:spcBef>
                <a:spcPct val="0"/>
              </a:spcBef>
              <a:buClr>
                <a:schemeClr val="accent2"/>
              </a:buClr>
              <a:buFontTx/>
              <a:buNone/>
            </a:pPr>
            <a:r>
              <a:rPr lang="en-US" altLang="en-US" sz="917" b="1" dirty="0">
                <a:solidFill>
                  <a:schemeClr val="bg1"/>
                </a:solidFill>
                <a:latin typeface="Times New Roman" panose="02020603050405020304" pitchFamily="18" charset="0"/>
              </a:rPr>
              <a:t> </a:t>
            </a:r>
            <a:r>
              <a:rPr lang="en-US" altLang="en-US" sz="1333" b="1" dirty="0">
                <a:latin typeface="Times New Roman" panose="02020603050405020304" pitchFamily="18" charset="0"/>
              </a:rPr>
              <a:t>1 - </a:t>
            </a:r>
            <a:r>
              <a:rPr lang="en-US" altLang="en-US" sz="1200" b="1" u="sng" dirty="0">
                <a:latin typeface="Times New Roman" panose="02020603050405020304" pitchFamily="18" charset="0"/>
              </a:rPr>
              <a:t>PCs are infected</a:t>
            </a:r>
          </a:p>
          <a:p>
            <a:pPr lvl="1" eaLnBrk="1" hangingPunct="1">
              <a:lnSpc>
                <a:spcPct val="110000"/>
              </a:lnSpc>
              <a:spcBef>
                <a:spcPct val="0"/>
              </a:spcBef>
              <a:buClr>
                <a:schemeClr val="tx1"/>
              </a:buClr>
              <a:buFontTx/>
              <a:buChar char="•"/>
            </a:pPr>
            <a:r>
              <a:rPr lang="en-US" altLang="en-US" sz="1100" b="1" dirty="0">
                <a:latin typeface="Times New Roman" panose="02020603050405020304" pitchFamily="18" charset="0"/>
              </a:rPr>
              <a:t>E-mail attachments with malware</a:t>
            </a:r>
          </a:p>
          <a:p>
            <a:pPr lvl="1" eaLnBrk="1" hangingPunct="1">
              <a:lnSpc>
                <a:spcPct val="110000"/>
              </a:lnSpc>
              <a:spcBef>
                <a:spcPct val="0"/>
              </a:spcBef>
              <a:buClr>
                <a:schemeClr val="tx1"/>
              </a:buClr>
              <a:buFontTx/>
              <a:buChar char="•"/>
            </a:pPr>
            <a:r>
              <a:rPr lang="en-US" altLang="en-US" sz="1100" b="1" dirty="0">
                <a:latin typeface="Times New Roman" panose="02020603050405020304" pitchFamily="18" charset="0"/>
              </a:rPr>
              <a:t>E-mail with links to bad Web sites</a:t>
            </a:r>
          </a:p>
          <a:p>
            <a:pPr lvl="1" eaLnBrk="1" hangingPunct="1">
              <a:lnSpc>
                <a:spcPct val="110000"/>
              </a:lnSpc>
              <a:spcBef>
                <a:spcPct val="0"/>
              </a:spcBef>
              <a:buClr>
                <a:schemeClr val="tx1"/>
              </a:buClr>
              <a:buFontTx/>
              <a:buChar char="•"/>
            </a:pPr>
            <a:r>
              <a:rPr lang="en-US" altLang="en-US" sz="1100" b="1" dirty="0">
                <a:latin typeface="Times New Roman" panose="02020603050405020304" pitchFamily="18" charset="0"/>
              </a:rPr>
              <a:t>Users stumble on bad Web sites</a:t>
            </a:r>
            <a:endParaRPr lang="en-US" altLang="en-US" sz="1000" b="1" dirty="0">
              <a:latin typeface="Times New Roman" panose="02020603050405020304" pitchFamily="18" charset="0"/>
            </a:endParaRPr>
          </a:p>
        </p:txBody>
      </p:sp>
      <p:sp>
        <p:nvSpPr>
          <p:cNvPr id="28691" name="Rectangle 36">
            <a:extLst>
              <a:ext uri="{FF2B5EF4-FFF2-40B4-BE49-F238E27FC236}">
                <a16:creationId xmlns:a16="http://schemas.microsoft.com/office/drawing/2014/main" id="{5B58A974-F31C-4E5C-B50F-2AE118E49FDE}"/>
              </a:ext>
            </a:extLst>
          </p:cNvPr>
          <p:cNvSpPr>
            <a:spLocks noChangeArrowheads="1"/>
          </p:cNvSpPr>
          <p:nvPr/>
        </p:nvSpPr>
        <p:spPr bwMode="auto">
          <a:xfrm>
            <a:off x="3492500" y="1857905"/>
            <a:ext cx="2624667" cy="970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885825">
              <a:spcBef>
                <a:spcPct val="20000"/>
              </a:spcBef>
              <a:buChar char="•"/>
              <a:defRPr sz="3200">
                <a:solidFill>
                  <a:schemeClr val="tx1"/>
                </a:solidFill>
                <a:latin typeface="Arial" panose="020B0604020202020204" pitchFamily="34" charset="0"/>
              </a:defRPr>
            </a:lvl1pPr>
            <a:lvl2pPr marL="347663" indent="-115888" defTabSz="885825">
              <a:spcBef>
                <a:spcPct val="20000"/>
              </a:spcBef>
              <a:buChar char="–"/>
              <a:defRPr sz="2800">
                <a:solidFill>
                  <a:schemeClr val="tx1"/>
                </a:solidFill>
                <a:latin typeface="Arial" panose="020B0604020202020204" pitchFamily="34" charset="0"/>
              </a:defRPr>
            </a:lvl2pPr>
            <a:lvl3pPr marL="1143000" indent="-228600" defTabSz="885825">
              <a:spcBef>
                <a:spcPct val="20000"/>
              </a:spcBef>
              <a:buChar char="•"/>
              <a:defRPr sz="2400">
                <a:solidFill>
                  <a:schemeClr val="tx1"/>
                </a:solidFill>
                <a:latin typeface="Arial" panose="020B0604020202020204" pitchFamily="34" charset="0"/>
              </a:defRPr>
            </a:lvl3pPr>
            <a:lvl4pPr marL="1600200" indent="-228600" defTabSz="885825">
              <a:spcBef>
                <a:spcPct val="20000"/>
              </a:spcBef>
              <a:buChar char="–"/>
              <a:defRPr sz="2000">
                <a:solidFill>
                  <a:schemeClr val="tx1"/>
                </a:solidFill>
                <a:latin typeface="Arial" panose="020B0604020202020204" pitchFamily="34" charset="0"/>
              </a:defRPr>
            </a:lvl4pPr>
            <a:lvl5pPr marL="2057400" indent="-228600" defTabSz="885825">
              <a:spcBef>
                <a:spcPct val="20000"/>
              </a:spcBef>
              <a:buChar char="»"/>
              <a:defRPr sz="2000">
                <a:solidFill>
                  <a:schemeClr val="tx1"/>
                </a:solidFill>
                <a:latin typeface="Arial" panose="020B0604020202020204" pitchFamily="34" charset="0"/>
              </a:defRPr>
            </a:lvl5pPr>
            <a:lvl6pPr marL="2514600" indent="-228600" defTabSz="885825"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85825"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85825"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85825"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110000"/>
              </a:lnSpc>
              <a:spcBef>
                <a:spcPct val="0"/>
              </a:spcBef>
              <a:buClr>
                <a:schemeClr val="accent2"/>
              </a:buClr>
              <a:buFontTx/>
              <a:buNone/>
            </a:pPr>
            <a:r>
              <a:rPr lang="en-US" altLang="en-US" sz="1333" b="1" dirty="0">
                <a:latin typeface="Times New Roman" panose="02020603050405020304" pitchFamily="18" charset="0"/>
              </a:rPr>
              <a:t>2 - </a:t>
            </a:r>
            <a:r>
              <a:rPr lang="en-US" altLang="en-US" sz="1200" b="1" u="sng" dirty="0">
                <a:latin typeface="Times New Roman" panose="02020603050405020304" pitchFamily="18" charset="0"/>
              </a:rPr>
              <a:t>PCs are controlled by attackers</a:t>
            </a:r>
          </a:p>
          <a:p>
            <a:pPr lvl="1" eaLnBrk="1" hangingPunct="1">
              <a:lnSpc>
                <a:spcPct val="110000"/>
              </a:lnSpc>
              <a:spcBef>
                <a:spcPct val="0"/>
              </a:spcBef>
              <a:buClr>
                <a:schemeClr val="tx1"/>
              </a:buClr>
              <a:buFontTx/>
              <a:buChar char="•"/>
            </a:pPr>
            <a:r>
              <a:rPr lang="en-US" altLang="en-US" sz="1100" b="1" dirty="0">
                <a:latin typeface="Times New Roman" panose="02020603050405020304" pitchFamily="18" charset="0"/>
              </a:rPr>
              <a:t>Steal user IDs and passwords</a:t>
            </a:r>
          </a:p>
          <a:p>
            <a:pPr lvl="1" eaLnBrk="1" hangingPunct="1">
              <a:lnSpc>
                <a:spcPct val="110000"/>
              </a:lnSpc>
              <a:spcBef>
                <a:spcPct val="0"/>
              </a:spcBef>
              <a:buClr>
                <a:schemeClr val="tx1"/>
              </a:buClr>
              <a:buFontTx/>
              <a:buChar char="•"/>
            </a:pPr>
            <a:r>
              <a:rPr lang="en-US" altLang="en-US" sz="1100" b="1" dirty="0">
                <a:latin typeface="Times New Roman" panose="02020603050405020304" pitchFamily="18" charset="0"/>
              </a:rPr>
              <a:t>Establish bases on servers (passwords, backdoors)</a:t>
            </a:r>
          </a:p>
          <a:p>
            <a:pPr lvl="1" eaLnBrk="1" hangingPunct="1">
              <a:lnSpc>
                <a:spcPct val="110000"/>
              </a:lnSpc>
              <a:spcBef>
                <a:spcPct val="0"/>
              </a:spcBef>
              <a:buClr>
                <a:schemeClr val="tx1"/>
              </a:buClr>
              <a:buFontTx/>
              <a:buChar char="•"/>
            </a:pPr>
            <a:r>
              <a:rPr lang="en-US" altLang="en-US" sz="1100" b="1" dirty="0">
                <a:latin typeface="Times New Roman" panose="02020603050405020304" pitchFamily="18" charset="0"/>
              </a:rPr>
              <a:t>Steal Administrator Privileges</a:t>
            </a:r>
            <a:endParaRPr lang="en-US" altLang="en-US" sz="1000" b="1" dirty="0">
              <a:latin typeface="Times New Roman" panose="02020603050405020304" pitchFamily="18" charset="0"/>
            </a:endParaRPr>
          </a:p>
        </p:txBody>
      </p:sp>
      <p:cxnSp>
        <p:nvCxnSpPr>
          <p:cNvPr id="28692" name="AutoShape 42">
            <a:extLst>
              <a:ext uri="{FF2B5EF4-FFF2-40B4-BE49-F238E27FC236}">
                <a16:creationId xmlns:a16="http://schemas.microsoft.com/office/drawing/2014/main" id="{CD0904DE-6292-4187-842F-685BF9ACE66B}"/>
              </a:ext>
            </a:extLst>
          </p:cNvPr>
          <p:cNvCxnSpPr>
            <a:cxnSpLocks noChangeShapeType="1"/>
          </p:cNvCxnSpPr>
          <p:nvPr/>
        </p:nvCxnSpPr>
        <p:spPr bwMode="auto">
          <a:xfrm rot="5400000" flipV="1">
            <a:off x="3688953" y="2616598"/>
            <a:ext cx="317500" cy="1789907"/>
          </a:xfrm>
          <a:prstGeom prst="curvedConnector3">
            <a:avLst>
              <a:gd name="adj1" fmla="val -60000"/>
            </a:avLst>
          </a:prstGeom>
          <a:noFill/>
          <a:ln w="38100">
            <a:solidFill>
              <a:schemeClr val="tx1"/>
            </a:solidFill>
            <a:round/>
            <a:headEnd type="none" w="sm" len="sm"/>
            <a:tailEnd type="triangle" w="med" len="med"/>
          </a:ln>
          <a:extLst>
            <a:ext uri="{909E8E84-426E-40DD-AFC4-6F175D3DCCD1}">
              <a14:hiddenFill xmlns:a14="http://schemas.microsoft.com/office/drawing/2010/main">
                <a:noFill/>
              </a14:hiddenFill>
            </a:ext>
          </a:extLst>
        </p:spPr>
      </p:cxnSp>
      <p:grpSp>
        <p:nvGrpSpPr>
          <p:cNvPr id="28693" name="Group 55">
            <a:extLst>
              <a:ext uri="{FF2B5EF4-FFF2-40B4-BE49-F238E27FC236}">
                <a16:creationId xmlns:a16="http://schemas.microsoft.com/office/drawing/2014/main" id="{2B2EB11D-97AE-4AA2-9078-60FA13EADA9B}"/>
              </a:ext>
            </a:extLst>
          </p:cNvPr>
          <p:cNvGrpSpPr>
            <a:grpSpLocks/>
          </p:cNvGrpSpPr>
          <p:nvPr/>
        </p:nvGrpSpPr>
        <p:grpSpPr bwMode="auto">
          <a:xfrm>
            <a:off x="5588001" y="3670300"/>
            <a:ext cx="595313" cy="952500"/>
            <a:chOff x="3696" y="2400"/>
            <a:chExt cx="450" cy="720"/>
          </a:xfrm>
        </p:grpSpPr>
        <p:pic>
          <p:nvPicPr>
            <p:cNvPr id="28711" name="Picture 37" descr="PCTower-e2">
              <a:extLst>
                <a:ext uri="{FF2B5EF4-FFF2-40B4-BE49-F238E27FC236}">
                  <a16:creationId xmlns:a16="http://schemas.microsoft.com/office/drawing/2014/main" id="{CAA30930-13DD-4317-A3E2-388D730A04D8}"/>
                </a:ext>
              </a:extLst>
            </p:cNvPr>
            <p:cNvPicPr>
              <a:picLocks noChangeAspect="1" noChangeArrowheads="1"/>
            </p:cNvPicPr>
            <p:nvPr/>
          </p:nvPicPr>
          <p:blipFill>
            <a:blip r:embed="rId9" cstate="email">
              <a:extLst>
                <a:ext uri="{28A0092B-C50C-407E-A947-70E740481C1C}">
                  <a14:useLocalDpi xmlns:a14="http://schemas.microsoft.com/office/drawing/2010/main" val="0"/>
                </a:ext>
              </a:extLst>
            </a:blip>
            <a:srcRect/>
            <a:stretch>
              <a:fillRect/>
            </a:stretch>
          </p:blipFill>
          <p:spPr bwMode="auto">
            <a:xfrm>
              <a:off x="3696" y="2400"/>
              <a:ext cx="450"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712" name="Picture 43" descr="MCj04363220000[1]">
              <a:extLst>
                <a:ext uri="{FF2B5EF4-FFF2-40B4-BE49-F238E27FC236}">
                  <a16:creationId xmlns:a16="http://schemas.microsoft.com/office/drawing/2014/main" id="{9B4B99B2-85D3-4B10-9CE9-C2512E340FEB}"/>
                </a:ext>
              </a:extLst>
            </p:cNvPr>
            <p:cNvPicPr>
              <a:picLocks noChangeAspect="1" noChangeArrowheads="1"/>
            </p:cNvPicPr>
            <p:nvPr/>
          </p:nvPicPr>
          <p:blipFill>
            <a:blip r:embed="rId10" cstate="email">
              <a:extLst>
                <a:ext uri="{28A0092B-C50C-407E-A947-70E740481C1C}">
                  <a14:useLocalDpi xmlns:a14="http://schemas.microsoft.com/office/drawing/2010/main" val="0"/>
                </a:ext>
              </a:extLst>
            </a:blip>
            <a:srcRect/>
            <a:stretch>
              <a:fillRect/>
            </a:stretch>
          </p:blipFill>
          <p:spPr bwMode="auto">
            <a:xfrm>
              <a:off x="3744" y="2496"/>
              <a:ext cx="19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8694" name="Group 54">
            <a:extLst>
              <a:ext uri="{FF2B5EF4-FFF2-40B4-BE49-F238E27FC236}">
                <a16:creationId xmlns:a16="http://schemas.microsoft.com/office/drawing/2014/main" id="{F6840EFA-3B53-40DE-AA1B-5F90108B6F9B}"/>
              </a:ext>
            </a:extLst>
          </p:cNvPr>
          <p:cNvGrpSpPr>
            <a:grpSpLocks/>
          </p:cNvGrpSpPr>
          <p:nvPr/>
        </p:nvGrpSpPr>
        <p:grpSpPr bwMode="auto">
          <a:xfrm>
            <a:off x="4445001" y="3670300"/>
            <a:ext cx="595313" cy="952500"/>
            <a:chOff x="2688" y="2400"/>
            <a:chExt cx="450" cy="720"/>
          </a:xfrm>
        </p:grpSpPr>
        <p:pic>
          <p:nvPicPr>
            <p:cNvPr id="28709" name="Picture 39" descr="PCTower-e2">
              <a:extLst>
                <a:ext uri="{FF2B5EF4-FFF2-40B4-BE49-F238E27FC236}">
                  <a16:creationId xmlns:a16="http://schemas.microsoft.com/office/drawing/2014/main" id="{CBD71C28-975F-489F-9864-206840D091C1}"/>
                </a:ext>
              </a:extLst>
            </p:cNvPr>
            <p:cNvPicPr>
              <a:picLocks noChangeAspect="1" noChangeArrowheads="1"/>
            </p:cNvPicPr>
            <p:nvPr/>
          </p:nvPicPr>
          <p:blipFill>
            <a:blip r:embed="rId9" cstate="email">
              <a:extLst>
                <a:ext uri="{28A0092B-C50C-407E-A947-70E740481C1C}">
                  <a14:useLocalDpi xmlns:a14="http://schemas.microsoft.com/office/drawing/2010/main" val="0"/>
                </a:ext>
              </a:extLst>
            </a:blip>
            <a:srcRect/>
            <a:stretch>
              <a:fillRect/>
            </a:stretch>
          </p:blipFill>
          <p:spPr bwMode="auto">
            <a:xfrm>
              <a:off x="2688" y="2400"/>
              <a:ext cx="450"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710" name="Picture 44" descr="MCj04363220000[1]">
              <a:extLst>
                <a:ext uri="{FF2B5EF4-FFF2-40B4-BE49-F238E27FC236}">
                  <a16:creationId xmlns:a16="http://schemas.microsoft.com/office/drawing/2014/main" id="{C8787173-6614-46A3-A786-3194553032F7}"/>
                </a:ext>
              </a:extLst>
            </p:cNvPr>
            <p:cNvPicPr>
              <a:picLocks noChangeAspect="1" noChangeArrowheads="1"/>
            </p:cNvPicPr>
            <p:nvPr/>
          </p:nvPicPr>
          <p:blipFill>
            <a:blip r:embed="rId10" cstate="email">
              <a:extLst>
                <a:ext uri="{28A0092B-C50C-407E-A947-70E740481C1C}">
                  <a14:useLocalDpi xmlns:a14="http://schemas.microsoft.com/office/drawing/2010/main" val="0"/>
                </a:ext>
              </a:extLst>
            </a:blip>
            <a:srcRect/>
            <a:stretch>
              <a:fillRect/>
            </a:stretch>
          </p:blipFill>
          <p:spPr bwMode="auto">
            <a:xfrm>
              <a:off x="2736" y="2496"/>
              <a:ext cx="19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8695" name="Rectangle 47">
            <a:extLst>
              <a:ext uri="{FF2B5EF4-FFF2-40B4-BE49-F238E27FC236}">
                <a16:creationId xmlns:a16="http://schemas.microsoft.com/office/drawing/2014/main" id="{D2EFF3F0-F3B2-4BD3-A1A8-C1666655F0A3}"/>
              </a:ext>
            </a:extLst>
          </p:cNvPr>
          <p:cNvSpPr>
            <a:spLocks noChangeArrowheads="1"/>
          </p:cNvSpPr>
          <p:nvPr/>
        </p:nvSpPr>
        <p:spPr bwMode="auto">
          <a:xfrm>
            <a:off x="6097325" y="2827699"/>
            <a:ext cx="2875757" cy="1529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885825">
              <a:spcBef>
                <a:spcPct val="20000"/>
              </a:spcBef>
              <a:buChar char="•"/>
              <a:defRPr sz="3200">
                <a:solidFill>
                  <a:schemeClr val="tx1"/>
                </a:solidFill>
                <a:latin typeface="Arial" panose="020B0604020202020204" pitchFamily="34" charset="0"/>
              </a:defRPr>
            </a:lvl1pPr>
            <a:lvl2pPr marL="347663" indent="-115888" defTabSz="885825">
              <a:spcBef>
                <a:spcPct val="20000"/>
              </a:spcBef>
              <a:buChar char="–"/>
              <a:defRPr sz="2800">
                <a:solidFill>
                  <a:schemeClr val="tx1"/>
                </a:solidFill>
                <a:latin typeface="Arial" panose="020B0604020202020204" pitchFamily="34" charset="0"/>
              </a:defRPr>
            </a:lvl2pPr>
            <a:lvl3pPr marL="1143000" indent="-228600" defTabSz="885825">
              <a:spcBef>
                <a:spcPct val="20000"/>
              </a:spcBef>
              <a:buChar char="•"/>
              <a:defRPr sz="2400">
                <a:solidFill>
                  <a:schemeClr val="tx1"/>
                </a:solidFill>
                <a:latin typeface="Arial" panose="020B0604020202020204" pitchFamily="34" charset="0"/>
              </a:defRPr>
            </a:lvl3pPr>
            <a:lvl4pPr marL="1600200" indent="-228600" defTabSz="885825">
              <a:spcBef>
                <a:spcPct val="20000"/>
              </a:spcBef>
              <a:buChar char="–"/>
              <a:defRPr sz="2000">
                <a:solidFill>
                  <a:schemeClr val="tx1"/>
                </a:solidFill>
                <a:latin typeface="Arial" panose="020B0604020202020204" pitchFamily="34" charset="0"/>
              </a:defRPr>
            </a:lvl4pPr>
            <a:lvl5pPr marL="2057400" indent="-228600" defTabSz="885825">
              <a:spcBef>
                <a:spcPct val="20000"/>
              </a:spcBef>
              <a:buChar char="»"/>
              <a:defRPr sz="2000">
                <a:solidFill>
                  <a:schemeClr val="tx1"/>
                </a:solidFill>
                <a:latin typeface="Arial" panose="020B0604020202020204" pitchFamily="34" charset="0"/>
              </a:defRPr>
            </a:lvl5pPr>
            <a:lvl6pPr marL="2514600" indent="-228600" defTabSz="885825"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85825"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85825"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85825"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110000"/>
              </a:lnSpc>
              <a:spcBef>
                <a:spcPct val="0"/>
              </a:spcBef>
              <a:buClr>
                <a:schemeClr val="accent2"/>
              </a:buClr>
              <a:buNone/>
            </a:pPr>
            <a:r>
              <a:rPr lang="en-US" altLang="en-US" sz="1333" b="1" dirty="0">
                <a:latin typeface="Times New Roman" panose="02020603050405020304" pitchFamily="18" charset="0"/>
              </a:rPr>
              <a:t>3 - </a:t>
            </a:r>
            <a:r>
              <a:rPr lang="en-US" altLang="en-US" sz="1200" b="1" u="sng" dirty="0">
                <a:latin typeface="Times New Roman" panose="02020603050405020304" pitchFamily="18" charset="0"/>
              </a:rPr>
              <a:t>Servers are controlled by attackers</a:t>
            </a:r>
          </a:p>
          <a:p>
            <a:pPr lvl="1" eaLnBrk="1" hangingPunct="1">
              <a:lnSpc>
                <a:spcPct val="110000"/>
              </a:lnSpc>
              <a:spcBef>
                <a:spcPct val="0"/>
              </a:spcBef>
              <a:buClr>
                <a:schemeClr val="tx1"/>
              </a:buClr>
              <a:buFont typeface="Arial" panose="020B0604020202020204" pitchFamily="34" charset="0"/>
              <a:buChar char="•"/>
            </a:pPr>
            <a:r>
              <a:rPr lang="en-US" altLang="en-US" sz="1100" b="1" dirty="0">
                <a:latin typeface="Times New Roman" panose="02020603050405020304" pitchFamily="18" charset="0"/>
              </a:rPr>
              <a:t>Gather data from poorly protected systems (patching, insiders)</a:t>
            </a:r>
          </a:p>
          <a:p>
            <a:pPr lvl="1" eaLnBrk="1" hangingPunct="1">
              <a:lnSpc>
                <a:spcPct val="110000"/>
              </a:lnSpc>
              <a:spcBef>
                <a:spcPct val="0"/>
              </a:spcBef>
              <a:buClr>
                <a:schemeClr val="tx1"/>
              </a:buClr>
              <a:buFont typeface="Arial" panose="020B0604020202020204" pitchFamily="34" charset="0"/>
              <a:buChar char="•"/>
            </a:pPr>
            <a:r>
              <a:rPr lang="en-US" altLang="en-US" sz="1100" b="1" dirty="0">
                <a:latin typeface="Times New Roman" panose="02020603050405020304" pitchFamily="18" charset="0"/>
              </a:rPr>
              <a:t>Send out data through forward web proxy</a:t>
            </a:r>
          </a:p>
          <a:p>
            <a:pPr lvl="1" eaLnBrk="1" hangingPunct="1">
              <a:lnSpc>
                <a:spcPct val="110000"/>
              </a:lnSpc>
              <a:spcBef>
                <a:spcPct val="0"/>
              </a:spcBef>
              <a:buClr>
                <a:schemeClr val="tx1"/>
              </a:buClr>
              <a:buFont typeface="Arial" panose="020B0604020202020204" pitchFamily="34" charset="0"/>
              <a:buChar char="•"/>
            </a:pPr>
            <a:r>
              <a:rPr lang="en-US" altLang="en-US" sz="1100" b="1" dirty="0">
                <a:latin typeface="Times New Roman" panose="02020603050405020304" pitchFamily="18" charset="0"/>
              </a:rPr>
              <a:t>Gather more credentials &amp; plant back doors</a:t>
            </a:r>
          </a:p>
          <a:p>
            <a:pPr lvl="1" eaLnBrk="1" hangingPunct="1">
              <a:lnSpc>
                <a:spcPct val="110000"/>
              </a:lnSpc>
              <a:spcBef>
                <a:spcPct val="0"/>
              </a:spcBef>
              <a:buClr>
                <a:schemeClr val="tx1"/>
              </a:buClr>
              <a:buFont typeface="Arial" panose="020B0604020202020204" pitchFamily="34" charset="0"/>
              <a:buChar char="•"/>
            </a:pPr>
            <a:r>
              <a:rPr lang="en-US" altLang="en-US" sz="1100" b="1" dirty="0">
                <a:latin typeface="Times New Roman" panose="02020603050405020304" pitchFamily="18" charset="0"/>
              </a:rPr>
              <a:t>Grab control of more machines </a:t>
            </a:r>
          </a:p>
          <a:p>
            <a:pPr lvl="1" eaLnBrk="1" hangingPunct="1">
              <a:lnSpc>
                <a:spcPct val="110000"/>
              </a:lnSpc>
              <a:spcBef>
                <a:spcPct val="0"/>
              </a:spcBef>
              <a:buClr>
                <a:schemeClr val="tx1"/>
              </a:buClr>
              <a:buFont typeface="Arial" panose="020B0604020202020204" pitchFamily="34" charset="0"/>
              <a:buChar char="•"/>
            </a:pPr>
            <a:r>
              <a:rPr lang="en-US" altLang="en-US" sz="1100" b="1" dirty="0">
                <a:latin typeface="Times New Roman" panose="02020603050405020304" pitchFamily="18" charset="0"/>
              </a:rPr>
              <a:t>Expand Access</a:t>
            </a:r>
          </a:p>
        </p:txBody>
      </p:sp>
      <p:cxnSp>
        <p:nvCxnSpPr>
          <p:cNvPr id="28696" name="AutoShape 48">
            <a:extLst>
              <a:ext uri="{FF2B5EF4-FFF2-40B4-BE49-F238E27FC236}">
                <a16:creationId xmlns:a16="http://schemas.microsoft.com/office/drawing/2014/main" id="{776B0537-8686-405C-96F4-A7A86FAC6EF8}"/>
              </a:ext>
            </a:extLst>
          </p:cNvPr>
          <p:cNvCxnSpPr>
            <a:cxnSpLocks noChangeShapeType="1"/>
          </p:cNvCxnSpPr>
          <p:nvPr/>
        </p:nvCxnSpPr>
        <p:spPr bwMode="auto">
          <a:xfrm>
            <a:off x="5295636" y="4146550"/>
            <a:ext cx="801688" cy="1238250"/>
          </a:xfrm>
          <a:prstGeom prst="curvedConnector2">
            <a:avLst/>
          </a:prstGeom>
          <a:noFill/>
          <a:ln w="38100">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28697" name="AutoShape 49">
            <a:extLst>
              <a:ext uri="{FF2B5EF4-FFF2-40B4-BE49-F238E27FC236}">
                <a16:creationId xmlns:a16="http://schemas.microsoft.com/office/drawing/2014/main" id="{EF1C448C-2E88-4553-8512-7BC401E39BA4}"/>
              </a:ext>
            </a:extLst>
          </p:cNvPr>
          <p:cNvCxnSpPr>
            <a:cxnSpLocks noChangeShapeType="1"/>
          </p:cNvCxnSpPr>
          <p:nvPr/>
        </p:nvCxnSpPr>
        <p:spPr bwMode="auto">
          <a:xfrm>
            <a:off x="5040313" y="4146550"/>
            <a:ext cx="547688" cy="0"/>
          </a:xfrm>
          <a:prstGeom prst="straightConnector1">
            <a:avLst/>
          </a:prstGeom>
          <a:noFill/>
          <a:ln w="38100">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28698" name="Text Box 51">
            <a:extLst>
              <a:ext uri="{FF2B5EF4-FFF2-40B4-BE49-F238E27FC236}">
                <a16:creationId xmlns:a16="http://schemas.microsoft.com/office/drawing/2014/main" id="{C9F34B69-7DCE-4C16-8B6C-DD0BBE3D24C4}"/>
              </a:ext>
            </a:extLst>
          </p:cNvPr>
          <p:cNvSpPr txBox="1">
            <a:spLocks noChangeArrowheads="1"/>
          </p:cNvSpPr>
          <p:nvPr/>
        </p:nvSpPr>
        <p:spPr bwMode="auto">
          <a:xfrm>
            <a:off x="1926167" y="4527550"/>
            <a:ext cx="473206" cy="7848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4500" b="1" dirty="0">
                <a:solidFill>
                  <a:schemeClr val="bg1"/>
                </a:solidFill>
                <a:latin typeface="Times New Roman" panose="02020603050405020304" pitchFamily="18" charset="0"/>
              </a:rPr>
              <a:t>1</a:t>
            </a:r>
          </a:p>
        </p:txBody>
      </p:sp>
      <p:sp>
        <p:nvSpPr>
          <p:cNvPr id="28699" name="Text Box 52">
            <a:extLst>
              <a:ext uri="{FF2B5EF4-FFF2-40B4-BE49-F238E27FC236}">
                <a16:creationId xmlns:a16="http://schemas.microsoft.com/office/drawing/2014/main" id="{32B5ED3F-9F2C-4733-AA22-BE97A816C1CD}"/>
              </a:ext>
            </a:extLst>
          </p:cNvPr>
          <p:cNvSpPr txBox="1">
            <a:spLocks noChangeArrowheads="1"/>
          </p:cNvSpPr>
          <p:nvPr/>
        </p:nvSpPr>
        <p:spPr bwMode="auto">
          <a:xfrm>
            <a:off x="3720042" y="3098800"/>
            <a:ext cx="473206" cy="7848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4500" b="1" dirty="0">
                <a:solidFill>
                  <a:schemeClr val="bg1"/>
                </a:solidFill>
                <a:latin typeface="Times New Roman" panose="02020603050405020304" pitchFamily="18" charset="0"/>
              </a:rPr>
              <a:t>2</a:t>
            </a:r>
          </a:p>
        </p:txBody>
      </p:sp>
      <p:sp>
        <p:nvSpPr>
          <p:cNvPr id="28700" name="Text Box 53">
            <a:extLst>
              <a:ext uri="{FF2B5EF4-FFF2-40B4-BE49-F238E27FC236}">
                <a16:creationId xmlns:a16="http://schemas.microsoft.com/office/drawing/2014/main" id="{7A2317D2-9FC2-4480-8D0B-C65DA4809069}"/>
              </a:ext>
            </a:extLst>
          </p:cNvPr>
          <p:cNvSpPr txBox="1">
            <a:spLocks noChangeArrowheads="1"/>
          </p:cNvSpPr>
          <p:nvPr/>
        </p:nvSpPr>
        <p:spPr bwMode="auto">
          <a:xfrm>
            <a:off x="5080000" y="4432300"/>
            <a:ext cx="473206" cy="7848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4500" b="1" dirty="0">
                <a:solidFill>
                  <a:schemeClr val="bg1"/>
                </a:solidFill>
                <a:latin typeface="Times New Roman" panose="02020603050405020304" pitchFamily="18" charset="0"/>
              </a:rPr>
              <a:t>3</a:t>
            </a:r>
          </a:p>
        </p:txBody>
      </p:sp>
      <p:cxnSp>
        <p:nvCxnSpPr>
          <p:cNvPr id="28701" name="AutoShape 57">
            <a:extLst>
              <a:ext uri="{FF2B5EF4-FFF2-40B4-BE49-F238E27FC236}">
                <a16:creationId xmlns:a16="http://schemas.microsoft.com/office/drawing/2014/main" id="{674F0A10-FA39-43DC-B965-E26562404D13}"/>
              </a:ext>
            </a:extLst>
          </p:cNvPr>
          <p:cNvCxnSpPr>
            <a:cxnSpLocks noChangeShapeType="1"/>
          </p:cNvCxnSpPr>
          <p:nvPr/>
        </p:nvCxnSpPr>
        <p:spPr bwMode="auto">
          <a:xfrm rot="16200000" flipH="1">
            <a:off x="3812646" y="3692791"/>
            <a:ext cx="387614" cy="1472407"/>
          </a:xfrm>
          <a:prstGeom prst="curvedConnector3">
            <a:avLst>
              <a:gd name="adj1" fmla="val 149148"/>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cxnSp>
      <p:pic>
        <p:nvPicPr>
          <p:cNvPr id="28702" name="Picture 58" descr="MCj04247820000[1]">
            <a:extLst>
              <a:ext uri="{FF2B5EF4-FFF2-40B4-BE49-F238E27FC236}">
                <a16:creationId xmlns:a16="http://schemas.microsoft.com/office/drawing/2014/main" id="{91378C75-D376-48C1-8574-82DDA425DDB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0" y="3797300"/>
            <a:ext cx="444500" cy="43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703" name="Text Box 59">
            <a:extLst>
              <a:ext uri="{FF2B5EF4-FFF2-40B4-BE49-F238E27FC236}">
                <a16:creationId xmlns:a16="http://schemas.microsoft.com/office/drawing/2014/main" id="{D639EDF2-FC3D-4987-B3AD-496BB42E312B}"/>
              </a:ext>
            </a:extLst>
          </p:cNvPr>
          <p:cNvSpPr txBox="1">
            <a:spLocks noChangeArrowheads="1"/>
          </p:cNvSpPr>
          <p:nvPr/>
        </p:nvSpPr>
        <p:spPr bwMode="auto">
          <a:xfrm>
            <a:off x="7057843" y="5257800"/>
            <a:ext cx="1091325" cy="348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667" b="1" dirty="0">
                <a:solidFill>
                  <a:schemeClr val="bg1"/>
                </a:solidFill>
                <a:latin typeface="Times New Roman" panose="02020603050405020304" pitchFamily="18" charset="0"/>
              </a:rPr>
              <a:t>Attacker  </a:t>
            </a:r>
          </a:p>
        </p:txBody>
      </p:sp>
      <p:pic>
        <p:nvPicPr>
          <p:cNvPr id="28704" name="Picture 68" descr="MCj02909160000[1]">
            <a:extLst>
              <a:ext uri="{FF2B5EF4-FFF2-40B4-BE49-F238E27FC236}">
                <a16:creationId xmlns:a16="http://schemas.microsoft.com/office/drawing/2014/main" id="{2A4832A6-5163-4BC3-99FB-8FC103D27768}"/>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286501" y="4432300"/>
            <a:ext cx="314854" cy="248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8705" name="Group 71">
            <a:extLst>
              <a:ext uri="{FF2B5EF4-FFF2-40B4-BE49-F238E27FC236}">
                <a16:creationId xmlns:a16="http://schemas.microsoft.com/office/drawing/2014/main" id="{ECE20360-9AAD-4D66-B267-4BCE03A0777D}"/>
              </a:ext>
            </a:extLst>
          </p:cNvPr>
          <p:cNvGrpSpPr>
            <a:grpSpLocks/>
          </p:cNvGrpSpPr>
          <p:nvPr/>
        </p:nvGrpSpPr>
        <p:grpSpPr bwMode="auto">
          <a:xfrm>
            <a:off x="6096000" y="5384800"/>
            <a:ext cx="889000" cy="762000"/>
            <a:chOff x="4032" y="3600"/>
            <a:chExt cx="672" cy="576"/>
          </a:xfrm>
        </p:grpSpPr>
        <p:sp>
          <p:nvSpPr>
            <p:cNvPr id="28706" name="tower">
              <a:extLst>
                <a:ext uri="{FF2B5EF4-FFF2-40B4-BE49-F238E27FC236}">
                  <a16:creationId xmlns:a16="http://schemas.microsoft.com/office/drawing/2014/main" id="{1FB4A533-5435-483E-8C78-B13CFEF0B3E3}"/>
                </a:ext>
              </a:extLst>
            </p:cNvPr>
            <p:cNvSpPr>
              <a:spLocks noEditPoints="1" noChangeArrowheads="1"/>
            </p:cNvSpPr>
            <p:nvPr/>
          </p:nvSpPr>
          <p:spPr bwMode="auto">
            <a:xfrm>
              <a:off x="4032" y="3600"/>
              <a:ext cx="672" cy="57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450 w 21600"/>
                <a:gd name="T31" fmla="*/ 22538 h 21600"/>
                <a:gd name="T32" fmla="*/ 21471 w 21600"/>
                <a:gd name="T33" fmla="*/ 27000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0000"/>
            </a:solidFill>
            <a:ln w="9525" algn="ctr">
              <a:solidFill>
                <a:srgbClr val="000000"/>
              </a:solidFill>
              <a:miter lim="800000"/>
              <a:headEnd/>
              <a:tailEnd/>
            </a:ln>
          </p:spPr>
          <p:txBody>
            <a:bodyPr/>
            <a:lstStyle/>
            <a:p>
              <a:endParaRPr lang="en-US" sz="1500" dirty="0"/>
            </a:p>
          </p:txBody>
        </p:sp>
        <p:pic>
          <p:nvPicPr>
            <p:cNvPr id="28707" name="Picture 69" descr="MCj02909160000[1]">
              <a:extLst>
                <a:ext uri="{FF2B5EF4-FFF2-40B4-BE49-F238E27FC236}">
                  <a16:creationId xmlns:a16="http://schemas.microsoft.com/office/drawing/2014/main" id="{DAB3E9A7-CE2A-41A5-8238-9978BAE37423}"/>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080" y="3960"/>
              <a:ext cx="238"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708" name="Picture 70" descr="MCj02909160000[1]">
              <a:extLst>
                <a:ext uri="{FF2B5EF4-FFF2-40B4-BE49-F238E27FC236}">
                  <a16:creationId xmlns:a16="http://schemas.microsoft.com/office/drawing/2014/main" id="{36040C2E-E5F0-4FEF-BCE2-F395FC3B726B}"/>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224" y="3792"/>
              <a:ext cx="238"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070397306"/>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2D55C-81ED-41A9-974D-5D1CF6224DCF}"/>
              </a:ext>
            </a:extLst>
          </p:cNvPr>
          <p:cNvSpPr>
            <a:spLocks noGrp="1"/>
          </p:cNvSpPr>
          <p:nvPr>
            <p:ph type="title"/>
          </p:nvPr>
        </p:nvSpPr>
        <p:spPr/>
        <p:txBody>
          <a:bodyPr>
            <a:noAutofit/>
          </a:bodyPr>
          <a:lstStyle/>
          <a:p>
            <a:r>
              <a:rPr lang="en-US" sz="3200" dirty="0">
                <a:effectLst/>
              </a:rPr>
              <a:t>What Does this Mean for Cyber Security</a:t>
            </a:r>
          </a:p>
        </p:txBody>
      </p:sp>
      <p:pic>
        <p:nvPicPr>
          <p:cNvPr id="11266" name="Picture 2" descr="https://www5.pcmag.com/media/images/419470-what-to-expect-when-you-ve-been-hacked.jpg?thumb=y&amp;width=740&amp;height=426">
            <a:extLst>
              <a:ext uri="{FF2B5EF4-FFF2-40B4-BE49-F238E27FC236}">
                <a16:creationId xmlns:a16="http://schemas.microsoft.com/office/drawing/2014/main" id="{B2C88DBE-45D6-443C-A925-6C8A778082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7750" y="1925108"/>
            <a:ext cx="7048500" cy="4057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69793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8808BF30-AC0B-4457-B0CF-8FC5475440CB}"/>
              </a:ext>
            </a:extLst>
          </p:cNvPr>
          <p:cNvSpPr>
            <a:spLocks noGrp="1" noChangeArrowheads="1"/>
          </p:cNvSpPr>
          <p:nvPr>
            <p:ph type="title"/>
          </p:nvPr>
        </p:nvSpPr>
        <p:spPr>
          <a:xfrm>
            <a:off x="244541" y="339247"/>
            <a:ext cx="6765859" cy="1325563"/>
          </a:xfrm>
        </p:spPr>
        <p:txBody>
          <a:bodyPr>
            <a:normAutofit fontScale="90000"/>
          </a:bodyPr>
          <a:lstStyle/>
          <a:p>
            <a:r>
              <a:rPr lang="en-US" altLang="en-US" dirty="0">
                <a:effectLst/>
              </a:rPr>
              <a:t>New Paradigm for Security</a:t>
            </a:r>
            <a:br>
              <a:rPr lang="en-US" altLang="en-US" sz="4000" dirty="0"/>
            </a:br>
            <a:endParaRPr lang="en-US" altLang="en-US" dirty="0"/>
          </a:p>
        </p:txBody>
      </p:sp>
      <p:sp>
        <p:nvSpPr>
          <p:cNvPr id="10243" name="Content Placeholder 2">
            <a:extLst>
              <a:ext uri="{FF2B5EF4-FFF2-40B4-BE49-F238E27FC236}">
                <a16:creationId xmlns:a16="http://schemas.microsoft.com/office/drawing/2014/main" id="{EA45BCC7-9783-412A-9064-65575755CA5D}"/>
              </a:ext>
            </a:extLst>
          </p:cNvPr>
          <p:cNvSpPr>
            <a:spLocks noGrp="1" noChangeArrowheads="1"/>
          </p:cNvSpPr>
          <p:nvPr>
            <p:ph sz="half" idx="1"/>
          </p:nvPr>
        </p:nvSpPr>
        <p:spPr>
          <a:xfrm>
            <a:off x="392676" y="1825625"/>
            <a:ext cx="3886200" cy="4351338"/>
          </a:xfrm>
        </p:spPr>
        <p:txBody>
          <a:bodyPr>
            <a:normAutofit/>
          </a:bodyPr>
          <a:lstStyle/>
          <a:p>
            <a:pPr lvl="1">
              <a:lnSpc>
                <a:spcPct val="100000"/>
              </a:lnSpc>
              <a:buFont typeface="Arial" panose="020B0604020202020204" pitchFamily="34" charset="0"/>
              <a:buChar char="•"/>
            </a:pPr>
            <a:r>
              <a:rPr lang="en-US" altLang="en-US" sz="2800" dirty="0"/>
              <a:t>Holistic</a:t>
            </a:r>
          </a:p>
          <a:p>
            <a:pPr lvl="1">
              <a:lnSpc>
                <a:spcPct val="100000"/>
              </a:lnSpc>
              <a:buFont typeface="Arial" panose="020B0604020202020204" pitchFamily="34" charset="0"/>
              <a:buChar char="•"/>
            </a:pPr>
            <a:r>
              <a:rPr lang="en-US" altLang="en-US" sz="2800" dirty="0"/>
              <a:t>Transparent</a:t>
            </a:r>
          </a:p>
          <a:p>
            <a:pPr lvl="1">
              <a:lnSpc>
                <a:spcPct val="100000"/>
              </a:lnSpc>
              <a:buFont typeface="Arial" panose="020B0604020202020204" pitchFamily="34" charset="0"/>
              <a:buChar char="•"/>
            </a:pPr>
            <a:r>
              <a:rPr lang="en-US" altLang="en-US" sz="2800" dirty="0"/>
              <a:t>Resilient</a:t>
            </a:r>
          </a:p>
          <a:p>
            <a:pPr lvl="1">
              <a:lnSpc>
                <a:spcPct val="100000"/>
              </a:lnSpc>
              <a:buFont typeface="Arial" panose="020B0604020202020204" pitchFamily="34" charset="0"/>
              <a:buChar char="•"/>
            </a:pPr>
            <a:r>
              <a:rPr lang="en-US" altLang="en-US" sz="2800" dirty="0"/>
              <a:t>Flexible/Adaptable</a:t>
            </a:r>
          </a:p>
          <a:p>
            <a:pPr lvl="1">
              <a:lnSpc>
                <a:spcPct val="100000"/>
              </a:lnSpc>
              <a:buFont typeface="Arial" panose="020B0604020202020204" pitchFamily="34" charset="0"/>
              <a:buChar char="•"/>
            </a:pPr>
            <a:r>
              <a:rPr lang="en-US" altLang="en-US" sz="2800" dirty="0"/>
              <a:t>Ease to Use</a:t>
            </a:r>
          </a:p>
          <a:p>
            <a:pPr lvl="1">
              <a:lnSpc>
                <a:spcPct val="100000"/>
              </a:lnSpc>
              <a:buFont typeface="Arial" panose="020B0604020202020204" pitchFamily="34" charset="0"/>
              <a:buChar char="•"/>
            </a:pPr>
            <a:r>
              <a:rPr lang="en-US" altLang="en-US" sz="2800" dirty="0"/>
              <a:t>Proactive</a:t>
            </a:r>
          </a:p>
          <a:p>
            <a:pPr lvl="1">
              <a:lnSpc>
                <a:spcPct val="100000"/>
              </a:lnSpc>
              <a:buFont typeface="Arial" panose="020B0604020202020204" pitchFamily="34" charset="0"/>
              <a:buChar char="•"/>
            </a:pPr>
            <a:r>
              <a:rPr lang="en-US" altLang="en-US" sz="2800" dirty="0"/>
              <a:t>Highly Skilled Team</a:t>
            </a:r>
          </a:p>
          <a:p>
            <a:pPr lvl="1">
              <a:lnSpc>
                <a:spcPct val="100000"/>
              </a:lnSpc>
              <a:buFont typeface="Arial" panose="020B0604020202020204" pitchFamily="34" charset="0"/>
              <a:buChar char="•"/>
            </a:pPr>
            <a:r>
              <a:rPr lang="en-US" altLang="en-US" sz="2800" dirty="0"/>
              <a:t>Unified Approach</a:t>
            </a:r>
          </a:p>
        </p:txBody>
      </p:sp>
      <p:sp>
        <p:nvSpPr>
          <p:cNvPr id="2" name="Content Placeholder 1">
            <a:extLst>
              <a:ext uri="{FF2B5EF4-FFF2-40B4-BE49-F238E27FC236}">
                <a16:creationId xmlns:a16="http://schemas.microsoft.com/office/drawing/2014/main" id="{CEA42543-1C93-4436-A408-3CF9911F639F}"/>
              </a:ext>
            </a:extLst>
          </p:cNvPr>
          <p:cNvSpPr>
            <a:spLocks noGrp="1"/>
          </p:cNvSpPr>
          <p:nvPr>
            <p:ph sz="half" idx="2"/>
          </p:nvPr>
        </p:nvSpPr>
        <p:spPr>
          <a:xfrm>
            <a:off x="4865124" y="1825625"/>
            <a:ext cx="3886200" cy="4351338"/>
          </a:xfrm>
        </p:spPr>
        <p:txBody>
          <a:bodyPr>
            <a:normAutofit/>
          </a:bodyPr>
          <a:lstStyle/>
          <a:p>
            <a:pPr>
              <a:lnSpc>
                <a:spcPct val="110000"/>
              </a:lnSpc>
              <a:spcBef>
                <a:spcPts val="0"/>
              </a:spcBef>
            </a:pPr>
            <a:r>
              <a:rPr lang="en-US" dirty="0"/>
              <a:t>Understand Culture</a:t>
            </a:r>
          </a:p>
          <a:p>
            <a:pPr>
              <a:lnSpc>
                <a:spcPct val="110000"/>
              </a:lnSpc>
              <a:spcBef>
                <a:spcPts val="0"/>
              </a:spcBef>
            </a:pPr>
            <a:r>
              <a:rPr lang="en-US" dirty="0"/>
              <a:t>Security Upfront </a:t>
            </a:r>
          </a:p>
          <a:p>
            <a:pPr>
              <a:lnSpc>
                <a:spcPct val="110000"/>
              </a:lnSpc>
              <a:spcBef>
                <a:spcPts val="0"/>
              </a:spcBef>
            </a:pPr>
            <a:r>
              <a:rPr lang="en-US" dirty="0"/>
              <a:t>Good Security Policies</a:t>
            </a:r>
          </a:p>
          <a:p>
            <a:pPr>
              <a:lnSpc>
                <a:spcPct val="110000"/>
              </a:lnSpc>
              <a:spcBef>
                <a:spcPts val="0"/>
              </a:spcBef>
            </a:pPr>
            <a:r>
              <a:rPr lang="en-US" dirty="0"/>
              <a:t>Good Security Processes</a:t>
            </a:r>
          </a:p>
          <a:p>
            <a:pPr>
              <a:lnSpc>
                <a:spcPct val="110000"/>
              </a:lnSpc>
              <a:spcBef>
                <a:spcPts val="0"/>
              </a:spcBef>
            </a:pPr>
            <a:r>
              <a:rPr lang="en-US" dirty="0"/>
              <a:t>Embed Security in the Contract Process</a:t>
            </a:r>
          </a:p>
          <a:p>
            <a:pPr>
              <a:lnSpc>
                <a:spcPct val="110000"/>
              </a:lnSpc>
              <a:spcBef>
                <a:spcPts val="0"/>
              </a:spcBef>
            </a:pPr>
            <a:r>
              <a:rPr lang="en-US" altLang="en-US" dirty="0"/>
              <a:t>Protect Critical Data</a:t>
            </a:r>
            <a:endParaRPr lang="en-US" dirty="0"/>
          </a:p>
        </p:txBody>
      </p:sp>
    </p:spTree>
    <p:extLst>
      <p:ext uri="{BB962C8B-B14F-4D97-AF65-F5344CB8AC3E}">
        <p14:creationId xmlns:p14="http://schemas.microsoft.com/office/powerpoint/2010/main" val="4184549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97483-2C82-4C90-9243-920E4B6FAE87}"/>
              </a:ext>
            </a:extLst>
          </p:cNvPr>
          <p:cNvSpPr>
            <a:spLocks noGrp="1"/>
          </p:cNvSpPr>
          <p:nvPr>
            <p:ph type="title"/>
          </p:nvPr>
        </p:nvSpPr>
        <p:spPr/>
        <p:txBody>
          <a:bodyPr>
            <a:normAutofit/>
          </a:bodyPr>
          <a:lstStyle/>
          <a:p>
            <a:r>
              <a:rPr lang="en-US" sz="3200" dirty="0">
                <a:effectLst/>
              </a:rPr>
              <a:t>Security Projects</a:t>
            </a:r>
          </a:p>
        </p:txBody>
      </p:sp>
      <p:sp>
        <p:nvSpPr>
          <p:cNvPr id="3" name="Content Placeholder 2">
            <a:extLst>
              <a:ext uri="{FF2B5EF4-FFF2-40B4-BE49-F238E27FC236}">
                <a16:creationId xmlns:a16="http://schemas.microsoft.com/office/drawing/2014/main" id="{932DE039-F832-49CD-8384-1420D18EB6B8}"/>
              </a:ext>
            </a:extLst>
          </p:cNvPr>
          <p:cNvSpPr>
            <a:spLocks noGrp="1"/>
          </p:cNvSpPr>
          <p:nvPr>
            <p:ph idx="1"/>
          </p:nvPr>
        </p:nvSpPr>
        <p:spPr/>
        <p:txBody>
          <a:bodyPr>
            <a:normAutofit lnSpcReduction="10000"/>
          </a:bodyPr>
          <a:lstStyle/>
          <a:p>
            <a:r>
              <a:rPr lang="en-US" dirty="0"/>
              <a:t>Security Operations Center – Student Staffed</a:t>
            </a:r>
          </a:p>
          <a:p>
            <a:r>
              <a:rPr lang="en-US" dirty="0"/>
              <a:t>Research LANS</a:t>
            </a:r>
          </a:p>
          <a:p>
            <a:r>
              <a:rPr lang="en-US" dirty="0"/>
              <a:t>Identity Access Management</a:t>
            </a:r>
          </a:p>
          <a:p>
            <a:r>
              <a:rPr lang="en-US" dirty="0"/>
              <a:t>Data Encryption</a:t>
            </a:r>
          </a:p>
          <a:p>
            <a:r>
              <a:rPr lang="en-US" dirty="0"/>
              <a:t>Email Encryption</a:t>
            </a:r>
          </a:p>
          <a:p>
            <a:r>
              <a:rPr lang="en-US" dirty="0"/>
              <a:t>New PW System</a:t>
            </a:r>
          </a:p>
          <a:p>
            <a:r>
              <a:rPr lang="en-US" dirty="0"/>
              <a:t>Endpoint Protect</a:t>
            </a:r>
          </a:p>
          <a:p>
            <a:r>
              <a:rPr lang="en-US" dirty="0"/>
              <a:t>Data Exfiltration-prevent an Experian</a:t>
            </a:r>
          </a:p>
          <a:p>
            <a:r>
              <a:rPr lang="en-US" dirty="0"/>
              <a:t>Web Site Protection</a:t>
            </a:r>
          </a:p>
          <a:p>
            <a:endParaRPr lang="en-US" dirty="0"/>
          </a:p>
          <a:p>
            <a:endParaRPr lang="en-US" dirty="0"/>
          </a:p>
          <a:p>
            <a:endParaRPr lang="en-US" dirty="0"/>
          </a:p>
        </p:txBody>
      </p:sp>
    </p:spTree>
    <p:extLst>
      <p:ext uri="{BB962C8B-B14F-4D97-AF65-F5344CB8AC3E}">
        <p14:creationId xmlns:p14="http://schemas.microsoft.com/office/powerpoint/2010/main" val="1831907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BE570-9900-45CA-BEFD-6840CEF7B2A9}"/>
              </a:ext>
            </a:extLst>
          </p:cNvPr>
          <p:cNvSpPr>
            <a:spLocks noGrp="1"/>
          </p:cNvSpPr>
          <p:nvPr>
            <p:ph type="title"/>
          </p:nvPr>
        </p:nvSpPr>
        <p:spPr/>
        <p:txBody>
          <a:bodyPr>
            <a:normAutofit/>
          </a:bodyPr>
          <a:lstStyle/>
          <a:p>
            <a:r>
              <a:rPr lang="en-US" sz="2800" dirty="0">
                <a:effectLst/>
              </a:rPr>
              <a:t>Agenda</a:t>
            </a:r>
          </a:p>
        </p:txBody>
      </p:sp>
      <p:sp>
        <p:nvSpPr>
          <p:cNvPr id="3" name="Content Placeholder 2">
            <a:extLst>
              <a:ext uri="{FF2B5EF4-FFF2-40B4-BE49-F238E27FC236}">
                <a16:creationId xmlns:a16="http://schemas.microsoft.com/office/drawing/2014/main" id="{432ABF7D-7011-4CEC-AB15-AA5CFBE29A0C}"/>
              </a:ext>
            </a:extLst>
          </p:cNvPr>
          <p:cNvSpPr>
            <a:spLocks noGrp="1"/>
          </p:cNvSpPr>
          <p:nvPr>
            <p:ph idx="1"/>
          </p:nvPr>
        </p:nvSpPr>
        <p:spPr/>
        <p:txBody>
          <a:bodyPr>
            <a:normAutofit/>
          </a:bodyPr>
          <a:lstStyle/>
          <a:p>
            <a:pPr lvl="0"/>
            <a:r>
              <a:rPr lang="en-US" dirty="0"/>
              <a:t>Cyber Security </a:t>
            </a:r>
          </a:p>
          <a:p>
            <a:pPr lvl="0"/>
            <a:r>
              <a:rPr lang="en-US" dirty="0"/>
              <a:t>Security Awareness</a:t>
            </a:r>
          </a:p>
          <a:p>
            <a:pPr lvl="0"/>
            <a:r>
              <a:rPr lang="en-US" dirty="0"/>
              <a:t>Threats and Risks </a:t>
            </a:r>
          </a:p>
          <a:p>
            <a:pPr lvl="0"/>
            <a:r>
              <a:rPr lang="en-US" dirty="0"/>
              <a:t>Protecting You</a:t>
            </a:r>
          </a:p>
          <a:p>
            <a:endParaRPr lang="en-US" dirty="0"/>
          </a:p>
        </p:txBody>
      </p:sp>
    </p:spTree>
    <p:extLst>
      <p:ext uri="{BB962C8B-B14F-4D97-AF65-F5344CB8AC3E}">
        <p14:creationId xmlns:p14="http://schemas.microsoft.com/office/powerpoint/2010/main" val="37442225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785B0-1A33-4176-B320-915038AAF560}"/>
              </a:ext>
            </a:extLst>
          </p:cNvPr>
          <p:cNvSpPr>
            <a:spLocks noGrp="1"/>
          </p:cNvSpPr>
          <p:nvPr>
            <p:ph type="title"/>
          </p:nvPr>
        </p:nvSpPr>
        <p:spPr/>
        <p:txBody>
          <a:bodyPr>
            <a:normAutofit/>
          </a:bodyPr>
          <a:lstStyle/>
          <a:p>
            <a:r>
              <a:rPr lang="en-US" sz="3200" dirty="0">
                <a:effectLst/>
              </a:rPr>
              <a:t>ITAR and Export</a:t>
            </a:r>
          </a:p>
        </p:txBody>
      </p:sp>
      <p:sp>
        <p:nvSpPr>
          <p:cNvPr id="3" name="Content Placeholder 2">
            <a:extLst>
              <a:ext uri="{FF2B5EF4-FFF2-40B4-BE49-F238E27FC236}">
                <a16:creationId xmlns:a16="http://schemas.microsoft.com/office/drawing/2014/main" id="{C3C6F728-2BE1-4255-97FE-74A5A38D11E1}"/>
              </a:ext>
            </a:extLst>
          </p:cNvPr>
          <p:cNvSpPr>
            <a:spLocks noGrp="1"/>
          </p:cNvSpPr>
          <p:nvPr>
            <p:ph idx="1"/>
          </p:nvPr>
        </p:nvSpPr>
        <p:spPr>
          <a:xfrm>
            <a:off x="628649" y="1501160"/>
            <a:ext cx="7886700" cy="4991714"/>
          </a:xfrm>
        </p:spPr>
        <p:txBody>
          <a:bodyPr>
            <a:normAutofit fontScale="92500" lnSpcReduction="20000"/>
          </a:bodyPr>
          <a:lstStyle/>
          <a:p>
            <a:r>
              <a:rPr lang="en-US" sz="3000" u="sng" dirty="0"/>
              <a:t>Must Haves:</a:t>
            </a:r>
            <a:endParaRPr lang="en-US" sz="2600" u="sng" dirty="0"/>
          </a:p>
          <a:p>
            <a:pPr lvl="1"/>
            <a:r>
              <a:rPr lang="en-US" sz="3000" dirty="0"/>
              <a:t>Overall Plan</a:t>
            </a:r>
          </a:p>
          <a:p>
            <a:pPr lvl="1"/>
            <a:r>
              <a:rPr lang="en-US" sz="3000" dirty="0"/>
              <a:t>Physical Security</a:t>
            </a:r>
          </a:p>
          <a:p>
            <a:pPr lvl="2"/>
            <a:r>
              <a:rPr lang="en-US" sz="2600" dirty="0"/>
              <a:t>Access</a:t>
            </a:r>
          </a:p>
          <a:p>
            <a:pPr lvl="2"/>
            <a:r>
              <a:rPr lang="en-US" sz="2600" dirty="0"/>
              <a:t>Equip Security</a:t>
            </a:r>
          </a:p>
          <a:p>
            <a:pPr lvl="1"/>
            <a:r>
              <a:rPr lang="en-US" sz="3000" dirty="0"/>
              <a:t>Access Control</a:t>
            </a:r>
          </a:p>
          <a:p>
            <a:pPr lvl="1"/>
            <a:r>
              <a:rPr lang="en-US" sz="3000" dirty="0"/>
              <a:t>Data Inventory</a:t>
            </a:r>
          </a:p>
          <a:p>
            <a:pPr lvl="1"/>
            <a:r>
              <a:rPr lang="en-US" sz="3000" dirty="0"/>
              <a:t>Data Labelling</a:t>
            </a:r>
          </a:p>
          <a:p>
            <a:pPr lvl="1"/>
            <a:r>
              <a:rPr lang="en-US" sz="3000" dirty="0"/>
              <a:t>Encryption</a:t>
            </a:r>
          </a:p>
          <a:p>
            <a:pPr lvl="2"/>
            <a:r>
              <a:rPr lang="en-US" sz="2600" dirty="0"/>
              <a:t>Email</a:t>
            </a:r>
          </a:p>
          <a:p>
            <a:pPr lvl="2"/>
            <a:r>
              <a:rPr lang="en-US" sz="2600" dirty="0"/>
              <a:t>Data At Rest</a:t>
            </a:r>
          </a:p>
          <a:p>
            <a:pPr lvl="2"/>
            <a:r>
              <a:rPr lang="en-US" sz="2600" dirty="0"/>
              <a:t>FIPS 140-2 (AES 256)</a:t>
            </a:r>
          </a:p>
          <a:p>
            <a:pPr lvl="1"/>
            <a:r>
              <a:rPr lang="en-US" sz="3000" dirty="0"/>
              <a:t>Key Management</a:t>
            </a:r>
          </a:p>
          <a:p>
            <a:pPr lvl="1"/>
            <a:r>
              <a:rPr lang="en-US" sz="3000" dirty="0"/>
              <a:t>Designated Lead</a:t>
            </a:r>
          </a:p>
          <a:p>
            <a:endParaRPr lang="en-US" dirty="0"/>
          </a:p>
        </p:txBody>
      </p:sp>
    </p:spTree>
    <p:extLst>
      <p:ext uri="{BB962C8B-B14F-4D97-AF65-F5344CB8AC3E}">
        <p14:creationId xmlns:p14="http://schemas.microsoft.com/office/powerpoint/2010/main" val="29218018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785B0-1A33-4176-B320-915038AAF560}"/>
              </a:ext>
            </a:extLst>
          </p:cNvPr>
          <p:cNvSpPr>
            <a:spLocks noGrp="1"/>
          </p:cNvSpPr>
          <p:nvPr>
            <p:ph type="title"/>
          </p:nvPr>
        </p:nvSpPr>
        <p:spPr/>
        <p:txBody>
          <a:bodyPr/>
          <a:lstStyle/>
          <a:p>
            <a:r>
              <a:rPr lang="en-US" dirty="0">
                <a:effectLst/>
              </a:rPr>
              <a:t>ITAR and Export</a:t>
            </a:r>
            <a:endParaRPr lang="en-US" dirty="0"/>
          </a:p>
        </p:txBody>
      </p:sp>
      <p:sp>
        <p:nvSpPr>
          <p:cNvPr id="3" name="Content Placeholder 2">
            <a:extLst>
              <a:ext uri="{FF2B5EF4-FFF2-40B4-BE49-F238E27FC236}">
                <a16:creationId xmlns:a16="http://schemas.microsoft.com/office/drawing/2014/main" id="{C3C6F728-2BE1-4255-97FE-74A5A38D11E1}"/>
              </a:ext>
            </a:extLst>
          </p:cNvPr>
          <p:cNvSpPr>
            <a:spLocks noGrp="1"/>
          </p:cNvSpPr>
          <p:nvPr>
            <p:ph idx="1"/>
          </p:nvPr>
        </p:nvSpPr>
        <p:spPr/>
        <p:txBody>
          <a:bodyPr>
            <a:normAutofit/>
          </a:bodyPr>
          <a:lstStyle/>
          <a:p>
            <a:r>
              <a:rPr lang="en-US" u="sng" dirty="0"/>
              <a:t>Must Haves:</a:t>
            </a:r>
          </a:p>
          <a:p>
            <a:pPr lvl="1"/>
            <a:r>
              <a:rPr lang="en-US" dirty="0"/>
              <a:t>PW System</a:t>
            </a:r>
          </a:p>
          <a:p>
            <a:pPr lvl="1"/>
            <a:r>
              <a:rPr lang="en-US" dirty="0"/>
              <a:t>Multi-Factor Authentication</a:t>
            </a:r>
          </a:p>
          <a:p>
            <a:pPr lvl="1"/>
            <a:r>
              <a:rPr lang="en-US" dirty="0"/>
              <a:t>Logging/Logs</a:t>
            </a:r>
          </a:p>
          <a:p>
            <a:pPr lvl="1"/>
            <a:r>
              <a:rPr lang="en-US" dirty="0"/>
              <a:t>Monitoring</a:t>
            </a:r>
          </a:p>
          <a:p>
            <a:pPr lvl="1"/>
            <a:r>
              <a:rPr lang="en-US" dirty="0"/>
              <a:t>Network Monitoring</a:t>
            </a:r>
          </a:p>
          <a:p>
            <a:pPr lvl="1"/>
            <a:r>
              <a:rPr lang="en-US" dirty="0"/>
              <a:t>Incident Response</a:t>
            </a:r>
          </a:p>
          <a:p>
            <a:pPr lvl="1"/>
            <a:r>
              <a:rPr lang="en-US" dirty="0"/>
              <a:t>Periodic Risk Assessments</a:t>
            </a:r>
          </a:p>
          <a:p>
            <a:pPr lvl="1"/>
            <a:r>
              <a:rPr lang="en-US" dirty="0"/>
              <a:t>Security Awareness Training</a:t>
            </a:r>
          </a:p>
        </p:txBody>
      </p:sp>
    </p:spTree>
    <p:extLst>
      <p:ext uri="{BB962C8B-B14F-4D97-AF65-F5344CB8AC3E}">
        <p14:creationId xmlns:p14="http://schemas.microsoft.com/office/powerpoint/2010/main" val="23489327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1CE5D-7994-4A22-9F89-4A14EF39BB8D}"/>
              </a:ext>
            </a:extLst>
          </p:cNvPr>
          <p:cNvSpPr>
            <a:spLocks noGrp="1"/>
          </p:cNvSpPr>
          <p:nvPr>
            <p:ph type="title"/>
          </p:nvPr>
        </p:nvSpPr>
        <p:spPr>
          <a:xfrm>
            <a:off x="576940" y="284010"/>
            <a:ext cx="6228783" cy="1325563"/>
          </a:xfrm>
        </p:spPr>
        <p:txBody>
          <a:bodyPr>
            <a:normAutofit/>
          </a:bodyPr>
          <a:lstStyle/>
          <a:p>
            <a:r>
              <a:rPr lang="en-US" sz="3200" dirty="0">
                <a:effectLst/>
              </a:rPr>
              <a:t>ITAR and Export and </a:t>
            </a:r>
            <a:br>
              <a:rPr lang="en-US" sz="3200" dirty="0">
                <a:effectLst/>
              </a:rPr>
            </a:br>
            <a:r>
              <a:rPr lang="en-US" sz="3200" dirty="0">
                <a:effectLst/>
              </a:rPr>
              <a:t>	“The Cloud”</a:t>
            </a:r>
            <a:endParaRPr lang="en-US" sz="3200" dirty="0"/>
          </a:p>
        </p:txBody>
      </p:sp>
      <p:sp>
        <p:nvSpPr>
          <p:cNvPr id="3" name="Content Placeholder 2">
            <a:extLst>
              <a:ext uri="{FF2B5EF4-FFF2-40B4-BE49-F238E27FC236}">
                <a16:creationId xmlns:a16="http://schemas.microsoft.com/office/drawing/2014/main" id="{531EFE83-CDED-4AE0-A6ED-2116AAA1DE1C}"/>
              </a:ext>
            </a:extLst>
          </p:cNvPr>
          <p:cNvSpPr>
            <a:spLocks noGrp="1"/>
          </p:cNvSpPr>
          <p:nvPr>
            <p:ph idx="1"/>
          </p:nvPr>
        </p:nvSpPr>
        <p:spPr>
          <a:xfrm>
            <a:off x="310699" y="1961535"/>
            <a:ext cx="7210978" cy="4612455"/>
          </a:xfrm>
        </p:spPr>
        <p:txBody>
          <a:bodyPr>
            <a:normAutofit lnSpcReduction="10000"/>
          </a:bodyPr>
          <a:lstStyle/>
          <a:p>
            <a:r>
              <a:rPr lang="en-US" u="sng" dirty="0"/>
              <a:t>Must Haves:</a:t>
            </a:r>
          </a:p>
          <a:p>
            <a:pPr lvl="1"/>
            <a:r>
              <a:rPr lang="en-US" sz="2800" dirty="0"/>
              <a:t>No Data Replication</a:t>
            </a:r>
          </a:p>
          <a:p>
            <a:pPr lvl="1"/>
            <a:r>
              <a:rPr lang="en-US" sz="2800" dirty="0"/>
              <a:t>No Overseas Cloud </a:t>
            </a:r>
          </a:p>
          <a:p>
            <a:pPr lvl="2"/>
            <a:r>
              <a:rPr lang="en-US" sz="2400" dirty="0"/>
              <a:t>Cannot Store Overseas</a:t>
            </a:r>
          </a:p>
          <a:p>
            <a:pPr lvl="2"/>
            <a:r>
              <a:rPr lang="en-US" sz="2400" dirty="0"/>
              <a:t>Cannot transit data overseas</a:t>
            </a:r>
          </a:p>
          <a:p>
            <a:pPr lvl="1"/>
            <a:r>
              <a:rPr lang="en-US" sz="2800" dirty="0"/>
              <a:t>Security Defined</a:t>
            </a:r>
          </a:p>
          <a:p>
            <a:pPr lvl="2"/>
            <a:r>
              <a:rPr lang="en-US" sz="2400" dirty="0"/>
              <a:t>What the Cloud Provider does</a:t>
            </a:r>
          </a:p>
          <a:p>
            <a:pPr lvl="2"/>
            <a:r>
              <a:rPr lang="en-US" sz="2400" dirty="0"/>
              <a:t>What you do</a:t>
            </a:r>
          </a:p>
          <a:p>
            <a:pPr lvl="1"/>
            <a:r>
              <a:rPr lang="en-US" sz="2800" dirty="0"/>
              <a:t>Access Control</a:t>
            </a:r>
          </a:p>
          <a:p>
            <a:pPr lvl="1"/>
            <a:r>
              <a:rPr lang="en-US" sz="2800" dirty="0"/>
              <a:t>Be careful with Compliance Data in the Cloud</a:t>
            </a:r>
          </a:p>
          <a:p>
            <a:pPr lvl="1"/>
            <a:endParaRPr lang="en-US" dirty="0"/>
          </a:p>
        </p:txBody>
      </p:sp>
    </p:spTree>
    <p:extLst>
      <p:ext uri="{BB962C8B-B14F-4D97-AF65-F5344CB8AC3E}">
        <p14:creationId xmlns:p14="http://schemas.microsoft.com/office/powerpoint/2010/main" val="37361993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B1507-D9EB-42C4-B29F-E8906EE61736}"/>
              </a:ext>
            </a:extLst>
          </p:cNvPr>
          <p:cNvSpPr>
            <a:spLocks noGrp="1"/>
          </p:cNvSpPr>
          <p:nvPr>
            <p:ph type="title"/>
          </p:nvPr>
        </p:nvSpPr>
        <p:spPr/>
        <p:txBody>
          <a:bodyPr>
            <a:normAutofit/>
          </a:bodyPr>
          <a:lstStyle/>
          <a:p>
            <a:r>
              <a:rPr lang="en-US" sz="3200" dirty="0">
                <a:effectLst/>
              </a:rPr>
              <a:t>ITAR-Rules</a:t>
            </a:r>
          </a:p>
        </p:txBody>
      </p:sp>
      <p:sp>
        <p:nvSpPr>
          <p:cNvPr id="3" name="Content Placeholder 2">
            <a:extLst>
              <a:ext uri="{FF2B5EF4-FFF2-40B4-BE49-F238E27FC236}">
                <a16:creationId xmlns:a16="http://schemas.microsoft.com/office/drawing/2014/main" id="{ADCA361F-1484-4760-96B1-153C7870E850}"/>
              </a:ext>
            </a:extLst>
          </p:cNvPr>
          <p:cNvSpPr>
            <a:spLocks noGrp="1"/>
          </p:cNvSpPr>
          <p:nvPr>
            <p:ph idx="1"/>
          </p:nvPr>
        </p:nvSpPr>
        <p:spPr>
          <a:xfrm>
            <a:off x="628651" y="1690689"/>
            <a:ext cx="7886700" cy="4351338"/>
          </a:xfrm>
        </p:spPr>
        <p:txBody>
          <a:bodyPr>
            <a:normAutofit/>
          </a:bodyPr>
          <a:lstStyle/>
          <a:p>
            <a:r>
              <a:rPr lang="en-US" dirty="0"/>
              <a:t>ITAR</a:t>
            </a:r>
          </a:p>
          <a:p>
            <a:pPr lvl="1"/>
            <a:r>
              <a:rPr lang="en-US" sz="2800" dirty="0"/>
              <a:t>126.1 ( e) (2)</a:t>
            </a:r>
          </a:p>
          <a:p>
            <a:pPr lvl="1"/>
            <a:r>
              <a:rPr lang="en-US" sz="2800" dirty="0"/>
              <a:t>120.56</a:t>
            </a:r>
          </a:p>
          <a:p>
            <a:r>
              <a:rPr lang="en-US" dirty="0"/>
              <a:t>EAR –Export Admin Reg</a:t>
            </a:r>
          </a:p>
          <a:p>
            <a:pPr lvl="1"/>
            <a:r>
              <a:rPr lang="en-US" sz="2800" dirty="0"/>
              <a:t>734.18</a:t>
            </a:r>
          </a:p>
          <a:p>
            <a:r>
              <a:rPr lang="en-US" dirty="0"/>
              <a:t>DOE</a:t>
            </a:r>
          </a:p>
          <a:p>
            <a:pPr lvl="1"/>
            <a:r>
              <a:rPr lang="en-US" sz="2800" dirty="0"/>
              <a:t>810 Reg</a:t>
            </a:r>
          </a:p>
          <a:p>
            <a:r>
              <a:rPr lang="en-US" dirty="0"/>
              <a:t>DoD</a:t>
            </a:r>
          </a:p>
          <a:p>
            <a:pPr lvl="1"/>
            <a:r>
              <a:rPr lang="en-US" sz="2800" dirty="0"/>
              <a:t>800-171</a:t>
            </a:r>
          </a:p>
        </p:txBody>
      </p:sp>
    </p:spTree>
    <p:extLst>
      <p:ext uri="{BB962C8B-B14F-4D97-AF65-F5344CB8AC3E}">
        <p14:creationId xmlns:p14="http://schemas.microsoft.com/office/powerpoint/2010/main" val="19607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4E53D69-1B12-464C-8495-582D227E2F7B}"/>
              </a:ext>
            </a:extLst>
          </p:cNvPr>
          <p:cNvSpPr>
            <a:spLocks noGrp="1"/>
          </p:cNvSpPr>
          <p:nvPr>
            <p:ph type="title"/>
          </p:nvPr>
        </p:nvSpPr>
        <p:spPr>
          <a:xfrm>
            <a:off x="337097" y="317286"/>
            <a:ext cx="5356337" cy="952500"/>
          </a:xfrm>
        </p:spPr>
        <p:txBody>
          <a:bodyPr>
            <a:normAutofit/>
          </a:bodyPr>
          <a:lstStyle/>
          <a:p>
            <a:r>
              <a:rPr lang="en-US" sz="3200" dirty="0">
                <a:effectLst/>
              </a:rPr>
              <a:t>What Can You Do?</a:t>
            </a:r>
          </a:p>
        </p:txBody>
      </p:sp>
      <p:sp>
        <p:nvSpPr>
          <p:cNvPr id="7" name="Content Placeholder 6">
            <a:extLst>
              <a:ext uri="{FF2B5EF4-FFF2-40B4-BE49-F238E27FC236}">
                <a16:creationId xmlns:a16="http://schemas.microsoft.com/office/drawing/2014/main" id="{D581EB16-E777-463C-81BC-ABD0275BD998}"/>
              </a:ext>
            </a:extLst>
          </p:cNvPr>
          <p:cNvSpPr>
            <a:spLocks noGrp="1"/>
          </p:cNvSpPr>
          <p:nvPr>
            <p:ph idx="1"/>
          </p:nvPr>
        </p:nvSpPr>
        <p:spPr>
          <a:xfrm>
            <a:off x="526591" y="1552874"/>
            <a:ext cx="7619881" cy="4729939"/>
          </a:xfrm>
        </p:spPr>
        <p:txBody>
          <a:bodyPr>
            <a:noAutofit/>
          </a:bodyPr>
          <a:lstStyle/>
          <a:p>
            <a:r>
              <a:rPr lang="en-US" dirty="0"/>
              <a:t>Control Access </a:t>
            </a:r>
          </a:p>
          <a:p>
            <a:r>
              <a:rPr lang="en-US" dirty="0"/>
              <a:t>Think before you click</a:t>
            </a:r>
          </a:p>
          <a:p>
            <a:r>
              <a:rPr lang="en-US" dirty="0"/>
              <a:t>Protect Data </a:t>
            </a:r>
          </a:p>
          <a:p>
            <a:r>
              <a:rPr lang="en-US" dirty="0"/>
              <a:t>Monitor</a:t>
            </a:r>
          </a:p>
          <a:p>
            <a:r>
              <a:rPr lang="en-US" dirty="0"/>
              <a:t>Backup: Maintain offline backups (if possible) and test your backup strategy to ensure it is working.</a:t>
            </a:r>
          </a:p>
          <a:p>
            <a:r>
              <a:rPr lang="en-US" dirty="0"/>
              <a:t>Watch for Abnormal Activities</a:t>
            </a:r>
          </a:p>
          <a:p>
            <a:r>
              <a:rPr lang="en-US" dirty="0"/>
              <a:t>Bring in IT Security for upfront for an assessment and for ongoing assistance</a:t>
            </a:r>
          </a:p>
        </p:txBody>
      </p:sp>
    </p:spTree>
    <p:extLst>
      <p:ext uri="{BB962C8B-B14F-4D97-AF65-F5344CB8AC3E}">
        <p14:creationId xmlns:p14="http://schemas.microsoft.com/office/powerpoint/2010/main" val="1492724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97A54-CF71-4BD3-9411-4A35FE2151EF}"/>
              </a:ext>
            </a:extLst>
          </p:cNvPr>
          <p:cNvSpPr>
            <a:spLocks noGrp="1"/>
          </p:cNvSpPr>
          <p:nvPr>
            <p:ph type="title"/>
          </p:nvPr>
        </p:nvSpPr>
        <p:spPr/>
        <p:txBody>
          <a:bodyPr>
            <a:normAutofit/>
          </a:bodyPr>
          <a:lstStyle/>
          <a:p>
            <a:r>
              <a:rPr lang="en-US" sz="3200" dirty="0">
                <a:effectLst/>
              </a:rPr>
              <a:t>What Can You Do?</a:t>
            </a:r>
          </a:p>
        </p:txBody>
      </p:sp>
      <p:sp>
        <p:nvSpPr>
          <p:cNvPr id="3" name="Content Placeholder 2">
            <a:extLst>
              <a:ext uri="{FF2B5EF4-FFF2-40B4-BE49-F238E27FC236}">
                <a16:creationId xmlns:a16="http://schemas.microsoft.com/office/drawing/2014/main" id="{2ED7FCDA-B90C-460E-93F8-9470BEEC670C}"/>
              </a:ext>
            </a:extLst>
          </p:cNvPr>
          <p:cNvSpPr>
            <a:spLocks noGrp="1"/>
          </p:cNvSpPr>
          <p:nvPr>
            <p:ph idx="1"/>
          </p:nvPr>
        </p:nvSpPr>
        <p:spPr>
          <a:xfrm>
            <a:off x="747355" y="1950522"/>
            <a:ext cx="7267303" cy="3569426"/>
          </a:xfrm>
        </p:spPr>
        <p:txBody>
          <a:bodyPr/>
          <a:lstStyle/>
          <a:p>
            <a:r>
              <a:rPr lang="en-US" dirty="0"/>
              <a:t>Email Protection</a:t>
            </a:r>
          </a:p>
          <a:p>
            <a:pPr lvl="1"/>
            <a:r>
              <a:rPr lang="en-US" dirty="0"/>
              <a:t>Use Email Privacy Settings</a:t>
            </a:r>
          </a:p>
          <a:p>
            <a:pPr lvl="1"/>
            <a:r>
              <a:rPr lang="en-US" dirty="0"/>
              <a:t>Watch Email Return Address</a:t>
            </a:r>
          </a:p>
          <a:p>
            <a:pPr lvl="1"/>
            <a:r>
              <a:rPr lang="en-US" dirty="0"/>
              <a:t>Do not send Sensitive Information in an unprotected email</a:t>
            </a:r>
          </a:p>
          <a:p>
            <a:r>
              <a:rPr lang="en-US" dirty="0"/>
              <a:t>Remember the Research Compliance Office</a:t>
            </a:r>
          </a:p>
          <a:p>
            <a:r>
              <a:rPr lang="en-US" dirty="0"/>
              <a:t>Call IT Security</a:t>
            </a:r>
          </a:p>
          <a:p>
            <a:endParaRPr lang="en-US" dirty="0"/>
          </a:p>
        </p:txBody>
      </p:sp>
    </p:spTree>
    <p:extLst>
      <p:ext uri="{BB962C8B-B14F-4D97-AF65-F5344CB8AC3E}">
        <p14:creationId xmlns:p14="http://schemas.microsoft.com/office/powerpoint/2010/main" val="34099753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7221" y="2578654"/>
            <a:ext cx="8176452" cy="2021055"/>
          </a:xfrm>
        </p:spPr>
        <p:txBody>
          <a:bodyPr>
            <a:normAutofit/>
          </a:bodyPr>
          <a:lstStyle/>
          <a:p>
            <a:pPr marL="480060" lvl="2" indent="0">
              <a:buNone/>
            </a:pPr>
            <a:r>
              <a:rPr lang="en-US" sz="2800" dirty="0"/>
              <a:t>If you click on a link or something bad happens </a:t>
            </a:r>
          </a:p>
          <a:p>
            <a:pPr marL="480060" lvl="2" indent="0">
              <a:buNone/>
            </a:pPr>
            <a:endParaRPr lang="en-US" sz="2800" dirty="0"/>
          </a:p>
          <a:p>
            <a:pPr marL="480060" lvl="2" indent="0">
              <a:buNone/>
            </a:pPr>
            <a:r>
              <a:rPr lang="en-US" sz="2800" dirty="0"/>
              <a:t>	Contact the  ITS Security Team </a:t>
            </a:r>
            <a:r>
              <a:rPr lang="en-US" sz="2800"/>
              <a:t>security@uark.edu</a:t>
            </a:r>
            <a:endParaRPr lang="en-US" sz="2800" dirty="0"/>
          </a:p>
          <a:p>
            <a:pPr marL="480060" lvl="2" indent="0">
              <a:buNone/>
            </a:pPr>
            <a:endParaRPr lang="en-US" sz="3100" dirty="0"/>
          </a:p>
        </p:txBody>
      </p:sp>
      <p:sp>
        <p:nvSpPr>
          <p:cNvPr id="3" name="Title 2"/>
          <p:cNvSpPr>
            <a:spLocks noGrp="1"/>
          </p:cNvSpPr>
          <p:nvPr>
            <p:ph type="title"/>
          </p:nvPr>
        </p:nvSpPr>
        <p:spPr>
          <a:xfrm>
            <a:off x="427221" y="392017"/>
            <a:ext cx="4722749" cy="470275"/>
          </a:xfrm>
        </p:spPr>
        <p:txBody>
          <a:bodyPr>
            <a:normAutofit fontScale="90000"/>
          </a:bodyPr>
          <a:lstStyle/>
          <a:p>
            <a:r>
              <a:rPr lang="en-US" dirty="0">
                <a:effectLst/>
              </a:rPr>
              <a:t>Incident response</a:t>
            </a:r>
          </a:p>
        </p:txBody>
      </p:sp>
    </p:spTree>
    <p:extLst>
      <p:ext uri="{BB962C8B-B14F-4D97-AF65-F5344CB8AC3E}">
        <p14:creationId xmlns:p14="http://schemas.microsoft.com/office/powerpoint/2010/main" val="19380227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7A019-A745-4F67-974A-0A95FDE16523}"/>
              </a:ext>
            </a:extLst>
          </p:cNvPr>
          <p:cNvSpPr>
            <a:spLocks noGrp="1"/>
          </p:cNvSpPr>
          <p:nvPr>
            <p:ph type="title"/>
          </p:nvPr>
        </p:nvSpPr>
        <p:spPr>
          <a:xfrm>
            <a:off x="409074" y="227103"/>
            <a:ext cx="4633464" cy="1325563"/>
          </a:xfrm>
        </p:spPr>
        <p:txBody>
          <a:bodyPr>
            <a:normAutofit/>
          </a:bodyPr>
          <a:lstStyle/>
          <a:p>
            <a:r>
              <a:rPr lang="en-US" sz="3200" dirty="0">
                <a:effectLst/>
              </a:rPr>
              <a:t>Security Vision</a:t>
            </a:r>
          </a:p>
        </p:txBody>
      </p:sp>
      <p:sp>
        <p:nvSpPr>
          <p:cNvPr id="3" name="Content Placeholder 2">
            <a:extLst>
              <a:ext uri="{FF2B5EF4-FFF2-40B4-BE49-F238E27FC236}">
                <a16:creationId xmlns:a16="http://schemas.microsoft.com/office/drawing/2014/main" id="{AF529249-19F9-4D6F-931A-77833CE4E7A2}"/>
              </a:ext>
            </a:extLst>
          </p:cNvPr>
          <p:cNvSpPr>
            <a:spLocks noGrp="1"/>
          </p:cNvSpPr>
          <p:nvPr>
            <p:ph idx="1"/>
          </p:nvPr>
        </p:nvSpPr>
        <p:spPr>
          <a:xfrm>
            <a:off x="409074" y="1690689"/>
            <a:ext cx="8106276" cy="4806364"/>
          </a:xfrm>
        </p:spPr>
        <p:txBody>
          <a:bodyPr>
            <a:normAutofit/>
          </a:bodyPr>
          <a:lstStyle/>
          <a:p>
            <a:pPr marL="0" indent="0">
              <a:buNone/>
            </a:pPr>
            <a:r>
              <a:rPr lang="en-US" dirty="0"/>
              <a:t>1: 	Secure and protect university systems data resources for students, faculty, and staff</a:t>
            </a:r>
          </a:p>
          <a:p>
            <a:pPr marL="0" indent="0">
              <a:buNone/>
            </a:pPr>
            <a:r>
              <a:rPr lang="en-US" dirty="0"/>
              <a:t>2: 	Develop and implement university cyber security vulnerability and risk management system</a:t>
            </a:r>
          </a:p>
          <a:p>
            <a:pPr marL="0" indent="0">
              <a:buNone/>
            </a:pPr>
            <a:r>
              <a:rPr lang="en-US" dirty="0"/>
              <a:t>3: 	Develop and deploy a sustainable process to enable secure research</a:t>
            </a:r>
          </a:p>
          <a:p>
            <a:pPr marL="0" indent="0">
              <a:buNone/>
            </a:pPr>
            <a:r>
              <a:rPr lang="en-US" dirty="0"/>
              <a:t>4: 	Lead a statewide/regional perspective on cyber security </a:t>
            </a:r>
          </a:p>
          <a:p>
            <a:pPr marL="0" indent="0">
              <a:buNone/>
            </a:pPr>
            <a:r>
              <a:rPr lang="en-US" dirty="0"/>
              <a:t> 5: 	Lead cyber security digital transformation at the University of Arkansas</a:t>
            </a:r>
          </a:p>
          <a:p>
            <a:endParaRPr lang="en-US" dirty="0"/>
          </a:p>
        </p:txBody>
      </p:sp>
    </p:spTree>
    <p:extLst>
      <p:ext uri="{BB962C8B-B14F-4D97-AF65-F5344CB8AC3E}">
        <p14:creationId xmlns:p14="http://schemas.microsoft.com/office/powerpoint/2010/main" val="17772120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08BDB47F-7D53-4D2A-85BE-14FBC70C4782}"/>
              </a:ext>
            </a:extLst>
          </p:cNvPr>
          <p:cNvSpPr>
            <a:spLocks noGrp="1" noChangeArrowheads="1"/>
          </p:cNvSpPr>
          <p:nvPr>
            <p:ph type="title" idx="4294967295"/>
          </p:nvPr>
        </p:nvSpPr>
        <p:spPr>
          <a:xfrm>
            <a:off x="1016000" y="1047751"/>
            <a:ext cx="6096000" cy="849313"/>
          </a:xfrm>
        </p:spPr>
        <p:txBody>
          <a:bodyPr vert="horz" lIns="75407" tIns="37042" rIns="75407" bIns="37042" rtlCol="0" anchor="ctr">
            <a:normAutofit/>
          </a:bodyPr>
          <a:lstStyle/>
          <a:p>
            <a:r>
              <a:rPr lang="en-US" altLang="en-US" sz="4000" dirty="0">
                <a:effectLst/>
              </a:rPr>
              <a:t>Questions</a:t>
            </a:r>
            <a:endParaRPr lang="en-US" altLang="en-US" dirty="0">
              <a:effectLst/>
            </a:endParaRPr>
          </a:p>
        </p:txBody>
      </p:sp>
      <p:sp>
        <p:nvSpPr>
          <p:cNvPr id="27651" name="Rectangle 3">
            <a:extLst>
              <a:ext uri="{FF2B5EF4-FFF2-40B4-BE49-F238E27FC236}">
                <a16:creationId xmlns:a16="http://schemas.microsoft.com/office/drawing/2014/main" id="{63CD13BA-E55E-4A7F-A524-C59DA7D719AA}"/>
              </a:ext>
            </a:extLst>
          </p:cNvPr>
          <p:cNvSpPr>
            <a:spLocks noGrp="1" noChangeArrowheads="1"/>
          </p:cNvSpPr>
          <p:nvPr>
            <p:ph type="body" idx="4294967295"/>
          </p:nvPr>
        </p:nvSpPr>
        <p:spPr/>
        <p:txBody>
          <a:bodyPr vert="horz" lIns="75407" tIns="37042" rIns="75407" bIns="37042" rtlCol="0">
            <a:normAutofit/>
          </a:bodyPr>
          <a:lstStyle/>
          <a:p>
            <a:endParaRPr lang="en-US" altLang="en-US" dirty="0"/>
          </a:p>
          <a:p>
            <a:pPr>
              <a:buFont typeface="Wingdings" panose="05000000000000000000" pitchFamily="2" charset="2"/>
              <a:buNone/>
            </a:pPr>
            <a:endParaRPr lang="en-US" altLang="en-US" dirty="0"/>
          </a:p>
        </p:txBody>
      </p:sp>
    </p:spTree>
    <p:extLst>
      <p:ext uri="{BB962C8B-B14F-4D97-AF65-F5344CB8AC3E}">
        <p14:creationId xmlns:p14="http://schemas.microsoft.com/office/powerpoint/2010/main" val="3826139951"/>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8CBF0-CB9A-4699-B989-4F177F36C0E6}"/>
              </a:ext>
            </a:extLst>
          </p:cNvPr>
          <p:cNvSpPr>
            <a:spLocks noGrp="1"/>
          </p:cNvSpPr>
          <p:nvPr>
            <p:ph type="title"/>
          </p:nvPr>
        </p:nvSpPr>
        <p:spPr>
          <a:xfrm>
            <a:off x="1896134" y="1877055"/>
            <a:ext cx="5681467" cy="1325563"/>
          </a:xfrm>
        </p:spPr>
        <p:txBody>
          <a:bodyPr/>
          <a:lstStyle/>
          <a:p>
            <a:r>
              <a:rPr lang="en-US" dirty="0">
                <a:effectLst/>
              </a:rPr>
              <a:t>Reference Material</a:t>
            </a:r>
          </a:p>
        </p:txBody>
      </p:sp>
    </p:spTree>
    <p:extLst>
      <p:ext uri="{BB962C8B-B14F-4D97-AF65-F5344CB8AC3E}">
        <p14:creationId xmlns:p14="http://schemas.microsoft.com/office/powerpoint/2010/main" val="229309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7A019-A745-4F67-974A-0A95FDE16523}"/>
              </a:ext>
            </a:extLst>
          </p:cNvPr>
          <p:cNvSpPr>
            <a:spLocks noGrp="1"/>
          </p:cNvSpPr>
          <p:nvPr>
            <p:ph type="title"/>
          </p:nvPr>
        </p:nvSpPr>
        <p:spPr/>
        <p:txBody>
          <a:bodyPr/>
          <a:lstStyle/>
          <a:p>
            <a:r>
              <a:rPr lang="en-US" dirty="0"/>
              <a:t>Security Vision</a:t>
            </a:r>
          </a:p>
        </p:txBody>
      </p:sp>
      <p:sp>
        <p:nvSpPr>
          <p:cNvPr id="3" name="Content Placeholder 2">
            <a:extLst>
              <a:ext uri="{FF2B5EF4-FFF2-40B4-BE49-F238E27FC236}">
                <a16:creationId xmlns:a16="http://schemas.microsoft.com/office/drawing/2014/main" id="{AF529249-19F9-4D6F-931A-77833CE4E7A2}"/>
              </a:ext>
            </a:extLst>
          </p:cNvPr>
          <p:cNvSpPr>
            <a:spLocks noGrp="1"/>
          </p:cNvSpPr>
          <p:nvPr>
            <p:ph idx="1"/>
          </p:nvPr>
        </p:nvSpPr>
        <p:spPr>
          <a:xfrm>
            <a:off x="409074" y="1690689"/>
            <a:ext cx="8106276" cy="4806364"/>
          </a:xfrm>
        </p:spPr>
        <p:txBody>
          <a:bodyPr>
            <a:normAutofit/>
          </a:bodyPr>
          <a:lstStyle/>
          <a:p>
            <a:pPr marL="0" indent="0">
              <a:buNone/>
            </a:pPr>
            <a:r>
              <a:rPr lang="en-US" dirty="0"/>
              <a:t>1: 	Secure and protect university systems data resources for students, faculty, and staff</a:t>
            </a:r>
          </a:p>
          <a:p>
            <a:pPr marL="0" indent="0">
              <a:buNone/>
            </a:pPr>
            <a:r>
              <a:rPr lang="en-US" dirty="0"/>
              <a:t>2: 	Develop and implement university cyber security vulnerability and risk management system</a:t>
            </a:r>
          </a:p>
          <a:p>
            <a:pPr marL="0" indent="0">
              <a:buNone/>
            </a:pPr>
            <a:r>
              <a:rPr lang="en-US" dirty="0"/>
              <a:t>3: 	Develop and deploy a sustainable process to enable secure research</a:t>
            </a:r>
          </a:p>
          <a:p>
            <a:pPr marL="0" indent="0">
              <a:buNone/>
            </a:pPr>
            <a:r>
              <a:rPr lang="en-US" dirty="0"/>
              <a:t>4: 	Lead a statewide/regional perspective on cyber security </a:t>
            </a:r>
          </a:p>
          <a:p>
            <a:pPr marL="0" indent="0">
              <a:buNone/>
            </a:pPr>
            <a:r>
              <a:rPr lang="en-US" dirty="0"/>
              <a:t> 5: 	Lead cyber security digital transformation at the University of Arkansas</a:t>
            </a:r>
          </a:p>
          <a:p>
            <a:endParaRPr lang="en-US" dirty="0"/>
          </a:p>
        </p:txBody>
      </p:sp>
    </p:spTree>
    <p:extLst>
      <p:ext uri="{BB962C8B-B14F-4D97-AF65-F5344CB8AC3E}">
        <p14:creationId xmlns:p14="http://schemas.microsoft.com/office/powerpoint/2010/main" val="16887488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88270" y="1603210"/>
            <a:ext cx="6169830" cy="3981765"/>
          </a:xfrm>
        </p:spPr>
        <p:txBody>
          <a:bodyPr/>
          <a:lstStyle/>
          <a:p>
            <a:pPr marL="240030" lvl="1" indent="0">
              <a:buNone/>
            </a:pPr>
            <a:endParaRPr lang="en-US" dirty="0"/>
          </a:p>
          <a:p>
            <a:pPr lvl="1"/>
            <a:endParaRPr lang="en-US" dirty="0"/>
          </a:p>
          <a:p>
            <a:pPr marL="240030" lvl="1" indent="0">
              <a:buNone/>
            </a:pPr>
            <a:endParaRPr lang="en-US" dirty="0"/>
          </a:p>
        </p:txBody>
      </p:sp>
      <p:sp>
        <p:nvSpPr>
          <p:cNvPr id="3" name="Title 2"/>
          <p:cNvSpPr>
            <a:spLocks noGrp="1"/>
          </p:cNvSpPr>
          <p:nvPr>
            <p:ph type="title"/>
          </p:nvPr>
        </p:nvSpPr>
        <p:spPr>
          <a:xfrm>
            <a:off x="493863" y="541002"/>
            <a:ext cx="6172200" cy="398086"/>
          </a:xfrm>
        </p:spPr>
        <p:txBody>
          <a:bodyPr>
            <a:normAutofit fontScale="90000"/>
          </a:bodyPr>
          <a:lstStyle/>
          <a:p>
            <a:r>
              <a:rPr lang="en-US" dirty="0">
                <a:effectLst/>
              </a:rPr>
              <a:t>Ransomware Example – JiggSaw </a:t>
            </a: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485900" y="2027279"/>
            <a:ext cx="6115904" cy="4090676"/>
          </a:xfrm>
          <a:prstGeom prst="rect">
            <a:avLst/>
          </a:prstGeom>
        </p:spPr>
      </p:pic>
    </p:spTree>
    <p:extLst>
      <p:ext uri="{BB962C8B-B14F-4D97-AF65-F5344CB8AC3E}">
        <p14:creationId xmlns:p14="http://schemas.microsoft.com/office/powerpoint/2010/main" val="21928731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88270" y="1603210"/>
            <a:ext cx="6169830" cy="3981765"/>
          </a:xfrm>
        </p:spPr>
        <p:txBody>
          <a:bodyPr/>
          <a:lstStyle/>
          <a:p>
            <a:pPr marL="240030" lvl="1" indent="0">
              <a:buNone/>
            </a:pPr>
            <a:endParaRPr lang="en-US" dirty="0"/>
          </a:p>
          <a:p>
            <a:pPr lvl="1"/>
            <a:endParaRPr lang="en-US" dirty="0"/>
          </a:p>
          <a:p>
            <a:pPr marL="240030" lvl="1" indent="0">
              <a:buNone/>
            </a:pPr>
            <a:endParaRPr lang="en-US" dirty="0"/>
          </a:p>
        </p:txBody>
      </p:sp>
      <p:sp>
        <p:nvSpPr>
          <p:cNvPr id="3" name="Title 2"/>
          <p:cNvSpPr>
            <a:spLocks noGrp="1"/>
          </p:cNvSpPr>
          <p:nvPr>
            <p:ph type="title"/>
          </p:nvPr>
        </p:nvSpPr>
        <p:spPr>
          <a:xfrm>
            <a:off x="286828" y="601275"/>
            <a:ext cx="6172200" cy="398086"/>
          </a:xfrm>
        </p:spPr>
        <p:txBody>
          <a:bodyPr>
            <a:normAutofit fontScale="90000"/>
          </a:bodyPr>
          <a:lstStyle/>
          <a:p>
            <a:r>
              <a:rPr lang="en-US" dirty="0">
                <a:effectLst/>
              </a:rPr>
              <a:t>Ransomware  Example </a:t>
            </a:r>
            <a:br>
              <a:rPr lang="en-US" dirty="0">
                <a:effectLst/>
              </a:rPr>
            </a:br>
            <a:r>
              <a:rPr lang="en-US" dirty="0">
                <a:effectLst/>
              </a:rPr>
              <a:t>Lock screen</a:t>
            </a:r>
            <a:r>
              <a:rPr lang="en-US" dirty="0"/>
              <a:t>	</a:t>
            </a:r>
          </a:p>
        </p:txBody>
      </p:sp>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077026" y="1897811"/>
            <a:ext cx="6581074" cy="3784117"/>
          </a:xfrm>
          <a:prstGeom prst="rect">
            <a:avLst/>
          </a:prstGeom>
        </p:spPr>
      </p:pic>
    </p:spTree>
    <p:extLst>
      <p:ext uri="{BB962C8B-B14F-4D97-AF65-F5344CB8AC3E}">
        <p14:creationId xmlns:p14="http://schemas.microsoft.com/office/powerpoint/2010/main" val="36091131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8587" y="374269"/>
            <a:ext cx="6172200" cy="869423"/>
          </a:xfrm>
        </p:spPr>
        <p:txBody>
          <a:bodyPr>
            <a:normAutofit fontScale="90000"/>
          </a:bodyPr>
          <a:lstStyle/>
          <a:p>
            <a:r>
              <a:rPr lang="en-US" dirty="0">
                <a:effectLst/>
              </a:rPr>
              <a:t>What is a bitcoin?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41197551"/>
              </p:ext>
            </p:extLst>
          </p:nvPr>
        </p:nvGraphicFramePr>
        <p:xfrm>
          <a:off x="608376" y="1796192"/>
          <a:ext cx="6169830" cy="36455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7071329" y="851777"/>
            <a:ext cx="1512794" cy="788739"/>
          </a:xfrm>
          <a:prstGeom prst="rect">
            <a:avLst/>
          </a:prstGeom>
        </p:spPr>
      </p:pic>
    </p:spTree>
    <p:extLst>
      <p:ext uri="{BB962C8B-B14F-4D97-AF65-F5344CB8AC3E}">
        <p14:creationId xmlns:p14="http://schemas.microsoft.com/office/powerpoint/2010/main" val="4117773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0911" y="335606"/>
            <a:ext cx="6549067" cy="994172"/>
          </a:xfrm>
        </p:spPr>
        <p:txBody>
          <a:bodyPr>
            <a:normAutofit fontScale="90000"/>
          </a:bodyPr>
          <a:lstStyle/>
          <a:p>
            <a:r>
              <a:rPr lang="en-US" dirty="0">
                <a:effectLst/>
              </a:rPr>
              <a:t>What is the Bitcoin network </a:t>
            </a:r>
            <a:br>
              <a:rPr lang="en-US" dirty="0"/>
            </a:b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20711238"/>
              </p:ext>
            </p:extLst>
          </p:nvPr>
        </p:nvGraphicFramePr>
        <p:xfrm>
          <a:off x="625628" y="1899710"/>
          <a:ext cx="6169830" cy="35595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458435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5965" y="377278"/>
            <a:ext cx="6169830" cy="952500"/>
          </a:xfrm>
        </p:spPr>
        <p:txBody>
          <a:bodyPr>
            <a:normAutofit fontScale="90000"/>
          </a:bodyPr>
          <a:lstStyle/>
          <a:p>
            <a:r>
              <a:rPr lang="en-US" dirty="0">
                <a:effectLst/>
              </a:rPr>
              <a:t>What is the Bitcoin Wallet </a:t>
            </a:r>
            <a:br>
              <a:rPr lang="en-US" dirty="0"/>
            </a:br>
            <a:endParaRPr lang="en-US" dirty="0"/>
          </a:p>
        </p:txBody>
      </p:sp>
      <p:sp>
        <p:nvSpPr>
          <p:cNvPr id="2" name="Content Placeholder 1"/>
          <p:cNvSpPr>
            <a:spLocks noGrp="1"/>
          </p:cNvSpPr>
          <p:nvPr>
            <p:ph idx="1"/>
          </p:nvPr>
        </p:nvSpPr>
        <p:spPr>
          <a:xfrm>
            <a:off x="599750" y="1649249"/>
            <a:ext cx="7269632" cy="4585296"/>
          </a:xfrm>
        </p:spPr>
        <p:txBody>
          <a:bodyPr>
            <a:normAutofit lnSpcReduction="10000"/>
          </a:bodyPr>
          <a:lstStyle/>
          <a:p>
            <a:r>
              <a:rPr lang="en-US" sz="2600" dirty="0"/>
              <a:t>Bitcoins are stored in a “digital wallet”</a:t>
            </a:r>
          </a:p>
          <a:p>
            <a:r>
              <a:rPr lang="en-US" sz="2600" dirty="0"/>
              <a:t>Digital wallet is comprised of: Bitcoin Address and private key </a:t>
            </a:r>
          </a:p>
          <a:p>
            <a:pPr lvl="1"/>
            <a:r>
              <a:rPr lang="en-US" sz="2600" dirty="0"/>
              <a:t>Bitcoin address similar to an email address</a:t>
            </a:r>
          </a:p>
          <a:p>
            <a:pPr lvl="2"/>
            <a:r>
              <a:rPr lang="en-US" sz="2600" dirty="0"/>
              <a:t>Unique address where you will receive bitcoins</a:t>
            </a:r>
          </a:p>
          <a:p>
            <a:pPr lvl="2"/>
            <a:r>
              <a:rPr lang="en-US" sz="2600" dirty="0"/>
              <a:t>26-35 alphanumeric characters or QR code </a:t>
            </a:r>
          </a:p>
          <a:p>
            <a:pPr marL="480060" lvl="2" indent="0">
              <a:buNone/>
            </a:pPr>
            <a:endParaRPr lang="en-US" sz="2600" dirty="0"/>
          </a:p>
          <a:p>
            <a:pPr lvl="1"/>
            <a:r>
              <a:rPr lang="en-US" sz="2600" dirty="0"/>
              <a:t>Private key: Similar to a password </a:t>
            </a:r>
          </a:p>
          <a:p>
            <a:pPr lvl="2"/>
            <a:r>
              <a:rPr lang="en-US" sz="2600" dirty="0"/>
              <a:t>Allows access to your bitcoins</a:t>
            </a:r>
          </a:p>
          <a:p>
            <a:pPr lvl="2"/>
            <a:r>
              <a:rPr lang="en-US" sz="2600" dirty="0"/>
              <a:t>Send bitcoins as payment </a:t>
            </a:r>
          </a:p>
          <a:p>
            <a:pPr lvl="2"/>
            <a:r>
              <a:rPr lang="en-US" sz="2600" dirty="0"/>
              <a:t>Keep it safe!</a:t>
            </a:r>
          </a:p>
          <a:p>
            <a:pPr lvl="2"/>
            <a:endParaRPr lang="en-US" dirty="0"/>
          </a:p>
          <a:p>
            <a:pPr marL="480060" lvl="2" indent="0">
              <a:buNone/>
            </a:pPr>
            <a:endParaRPr lang="en-US" dirty="0"/>
          </a:p>
          <a:p>
            <a:pPr marL="240030" lvl="1" indent="0">
              <a:buNone/>
            </a:pPr>
            <a:endParaRPr lang="en-US" dirty="0"/>
          </a:p>
          <a:p>
            <a:pPr marL="240030" lvl="1" indent="0">
              <a:buNone/>
            </a:pPr>
            <a:endParaRPr lang="en-US" dirty="0"/>
          </a:p>
          <a:p>
            <a:pPr marL="240030" lvl="1" indent="0">
              <a:buNone/>
            </a:pPr>
            <a:endParaRPr lang="en-US" dirty="0"/>
          </a:p>
          <a:p>
            <a:pPr marL="240030" lvl="1" indent="0">
              <a:buNone/>
            </a:pPr>
            <a:endParaRPr lang="en-US" dirty="0"/>
          </a:p>
          <a:p>
            <a:pPr lvl="1"/>
            <a:endParaRPr lang="en-US" dirty="0"/>
          </a:p>
          <a:p>
            <a:pPr lvl="1"/>
            <a:endParaRPr lang="en-US" dirty="0"/>
          </a:p>
          <a:p>
            <a:pPr lvl="1"/>
            <a:endParaRPr lang="en-US" dirty="0"/>
          </a:p>
          <a:p>
            <a:pPr marL="240030" lvl="1" indent="0">
              <a:buNone/>
            </a:pPr>
            <a:endParaRPr lang="en-US" dirty="0"/>
          </a:p>
          <a:p>
            <a:pPr marL="240030" lvl="1" indent="0">
              <a:buNone/>
            </a:pPr>
            <a:endParaRPr lang="en-US" dirty="0"/>
          </a:p>
          <a:p>
            <a:pPr marL="240030" lvl="1" indent="0">
              <a:buNone/>
            </a:pPr>
            <a:endParaRPr lang="en-US" dirty="0"/>
          </a:p>
          <a:p>
            <a:pPr lvl="1"/>
            <a:endParaRPr lang="en-US" dirty="0"/>
          </a:p>
        </p:txBody>
      </p:sp>
    </p:spTree>
    <p:extLst>
      <p:ext uri="{BB962C8B-B14F-4D97-AF65-F5344CB8AC3E}">
        <p14:creationId xmlns:p14="http://schemas.microsoft.com/office/powerpoint/2010/main" val="40255957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93941666"/>
              </p:ext>
            </p:extLst>
          </p:nvPr>
        </p:nvGraphicFramePr>
        <p:xfrm>
          <a:off x="819201" y="1334126"/>
          <a:ext cx="6169830" cy="46288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a:off x="628649" y="365126"/>
            <a:ext cx="5642755" cy="782187"/>
          </a:xfrm>
        </p:spPr>
        <p:txBody>
          <a:bodyPr>
            <a:normAutofit fontScale="90000"/>
          </a:bodyPr>
          <a:lstStyle/>
          <a:p>
            <a:r>
              <a:rPr lang="en-US" dirty="0">
                <a:effectLst/>
              </a:rPr>
              <a:t>How to obtain bitcoins</a:t>
            </a:r>
            <a:br>
              <a:rPr lang="en-US" dirty="0"/>
            </a:br>
            <a:endParaRPr lang="en-US" dirty="0"/>
          </a:p>
        </p:txBody>
      </p:sp>
    </p:spTree>
    <p:extLst>
      <p:ext uri="{BB962C8B-B14F-4D97-AF65-F5344CB8AC3E}">
        <p14:creationId xmlns:p14="http://schemas.microsoft.com/office/powerpoint/2010/main" val="5468035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317" y="119772"/>
            <a:ext cx="5470225" cy="1182817"/>
          </a:xfrm>
        </p:spPr>
        <p:txBody>
          <a:bodyPr>
            <a:normAutofit/>
          </a:bodyPr>
          <a:lstStyle/>
          <a:p>
            <a:r>
              <a:rPr lang="en-US" sz="3200" dirty="0">
                <a:effectLst/>
              </a:rPr>
              <a:t>Password Protection</a:t>
            </a:r>
          </a:p>
        </p:txBody>
      </p:sp>
      <p:pic>
        <p:nvPicPr>
          <p:cNvPr id="6" name="Picture 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033599" y="4454783"/>
            <a:ext cx="2486025" cy="1585913"/>
          </a:xfrm>
          <a:prstGeom prst="rect">
            <a:avLst/>
          </a:prstGeom>
        </p:spPr>
      </p:pic>
      <p:pic>
        <p:nvPicPr>
          <p:cNvPr id="7" name="Picture 6"/>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884126" y="4147253"/>
            <a:ext cx="1802674" cy="1802674"/>
          </a:xfrm>
          <a:prstGeom prst="rect">
            <a:avLst/>
          </a:prstGeom>
          <a:effectLst>
            <a:glow rad="127000">
              <a:schemeClr val="accent1">
                <a:alpha val="27000"/>
              </a:schemeClr>
            </a:glow>
          </a:effectLst>
        </p:spPr>
      </p:pic>
      <p:sp>
        <p:nvSpPr>
          <p:cNvPr id="5" name="TextBox 4"/>
          <p:cNvSpPr txBox="1"/>
          <p:nvPr/>
        </p:nvSpPr>
        <p:spPr>
          <a:xfrm>
            <a:off x="1505649" y="1980563"/>
            <a:ext cx="6400800" cy="1938992"/>
          </a:xfrm>
          <a:prstGeom prst="rect">
            <a:avLst/>
          </a:prstGeom>
          <a:noFill/>
        </p:spPr>
        <p:txBody>
          <a:bodyPr wrap="square" rtlCol="0">
            <a:spAutoFit/>
          </a:bodyPr>
          <a:lstStyle/>
          <a:p>
            <a:pPr marL="342900" lvl="1" indent="-342900">
              <a:buFont typeface="Arial" panose="020B0604020202020204" pitchFamily="34" charset="0"/>
              <a:buChar char="•"/>
            </a:pPr>
            <a:r>
              <a:rPr lang="en-US" sz="2400" dirty="0"/>
              <a:t>Password protection is a form of authentication in order to open or edit a document</a:t>
            </a:r>
          </a:p>
          <a:p>
            <a:pPr marL="342900" lvl="1" indent="-342900">
              <a:buFont typeface="Arial" panose="020B0604020202020204" pitchFamily="34" charset="0"/>
              <a:buChar char="•"/>
            </a:pPr>
            <a:r>
              <a:rPr lang="en-US" sz="2400" dirty="0"/>
              <a:t>When sending a password protected document it is important to send the document and password in separate emails. </a:t>
            </a:r>
          </a:p>
        </p:txBody>
      </p:sp>
    </p:spTree>
    <p:extLst>
      <p:ext uri="{BB962C8B-B14F-4D97-AF65-F5344CB8AC3E}">
        <p14:creationId xmlns:p14="http://schemas.microsoft.com/office/powerpoint/2010/main" val="8941688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581" y="308769"/>
            <a:ext cx="6212098" cy="1312998"/>
          </a:xfrm>
        </p:spPr>
        <p:txBody>
          <a:bodyPr>
            <a:noAutofit/>
          </a:bodyPr>
          <a:lstStyle/>
          <a:p>
            <a:r>
              <a:rPr lang="en-US" sz="3200" dirty="0">
                <a:effectLst/>
              </a:rPr>
              <a:t>How to Password Protect a Microsoft Word Document</a:t>
            </a:r>
          </a:p>
        </p:txBody>
      </p:sp>
      <p:sp>
        <p:nvSpPr>
          <p:cNvPr id="4" name="Text Placeholder 3"/>
          <p:cNvSpPr>
            <a:spLocks noGrp="1"/>
          </p:cNvSpPr>
          <p:nvPr>
            <p:ph type="body" sz="quarter" idx="11"/>
          </p:nvPr>
        </p:nvSpPr>
        <p:spPr>
          <a:xfrm>
            <a:off x="304800" y="1759788"/>
            <a:ext cx="8534400" cy="4564811"/>
          </a:xfrm>
        </p:spPr>
        <p:txBody>
          <a:bodyPr>
            <a:normAutofit/>
          </a:bodyPr>
          <a:lstStyle/>
          <a:p>
            <a:pPr marL="0" indent="0"/>
            <a:endParaRPr lang="en-US" dirty="0">
              <a:solidFill>
                <a:schemeClr val="tx1"/>
              </a:solidFill>
            </a:endParaRPr>
          </a:p>
          <a:p>
            <a:pPr marL="342900" indent="-342900">
              <a:buFont typeface="Arial" panose="020B0604020202020204" pitchFamily="34" charset="0"/>
              <a:buChar char="•"/>
            </a:pPr>
            <a:r>
              <a:rPr lang="en-US" sz="2400" dirty="0"/>
              <a:t>Key Points</a:t>
            </a:r>
          </a:p>
          <a:p>
            <a:pPr lvl="2">
              <a:buFontTx/>
              <a:buChar char="-"/>
            </a:pPr>
            <a:r>
              <a:rPr lang="en-US" dirty="0">
                <a:solidFill>
                  <a:schemeClr val="tx1"/>
                </a:solidFill>
              </a:rPr>
              <a:t>In the “File” tab select “Protect document” and then “Encrypt with Password”</a:t>
            </a:r>
          </a:p>
          <a:p>
            <a:pPr lvl="2">
              <a:buFontTx/>
              <a:buChar char="-"/>
            </a:pPr>
            <a:r>
              <a:rPr lang="en-US" dirty="0">
                <a:solidFill>
                  <a:schemeClr val="tx1"/>
                </a:solidFill>
              </a:rPr>
              <a:t>Type in a password (that you define) twice and remember the password used</a:t>
            </a:r>
          </a:p>
          <a:p>
            <a:pPr lvl="2">
              <a:buFontTx/>
              <a:buChar char="-"/>
            </a:pPr>
            <a:r>
              <a:rPr lang="en-US" dirty="0">
                <a:solidFill>
                  <a:schemeClr val="tx1"/>
                </a:solidFill>
              </a:rPr>
              <a:t>Remember to Save the document after the password protection has been assigned to the document</a:t>
            </a:r>
          </a:p>
          <a:p>
            <a:pPr lvl="2">
              <a:buFontTx/>
              <a:buChar char="-"/>
            </a:pPr>
            <a:r>
              <a:rPr lang="en-US" dirty="0">
                <a:solidFill>
                  <a:schemeClr val="tx1"/>
                </a:solidFill>
              </a:rPr>
              <a:t>Test the document once it has been saved to ensure it prompts for a password. </a:t>
            </a:r>
          </a:p>
          <a:p>
            <a:pPr lvl="2">
              <a:buFontTx/>
              <a:buChar char="-"/>
            </a:pPr>
            <a:endParaRPr lang="en-US" dirty="0">
              <a:solidFill>
                <a:schemeClr val="tx1"/>
              </a:solidFill>
            </a:endParaRPr>
          </a:p>
        </p:txBody>
      </p:sp>
      <p:sp>
        <p:nvSpPr>
          <p:cNvPr id="11" name="Title 1"/>
          <p:cNvSpPr txBox="1">
            <a:spLocks/>
          </p:cNvSpPr>
          <p:nvPr/>
        </p:nvSpPr>
        <p:spPr>
          <a:xfrm>
            <a:off x="1600201" y="971550"/>
            <a:ext cx="5572124" cy="455756"/>
          </a:xfrm>
          <a:prstGeom prst="rect">
            <a:avLst/>
          </a:prstGeom>
        </p:spPr>
        <p:txBody>
          <a:bodyPr vert="horz" lIns="51435" tIns="25718" rIns="51435" bIns="25718" rtlCol="0" anchor="ctr">
            <a:norm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en-US" sz="2025" dirty="0"/>
              <a:t> </a:t>
            </a:r>
          </a:p>
        </p:txBody>
      </p:sp>
    </p:spTree>
    <p:extLst>
      <p:ext uri="{BB962C8B-B14F-4D97-AF65-F5344CB8AC3E}">
        <p14:creationId xmlns:p14="http://schemas.microsoft.com/office/powerpoint/2010/main" val="27062149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070" y="366802"/>
            <a:ext cx="7721600" cy="952500"/>
          </a:xfrm>
        </p:spPr>
        <p:txBody>
          <a:bodyPr>
            <a:noAutofit/>
          </a:bodyPr>
          <a:lstStyle/>
          <a:p>
            <a:r>
              <a:rPr lang="en-US" sz="3200" dirty="0">
                <a:effectLst/>
              </a:rPr>
              <a:t>How to Password Protect a  Microsoft Power Point Presentations</a:t>
            </a:r>
          </a:p>
        </p:txBody>
      </p:sp>
      <p:sp>
        <p:nvSpPr>
          <p:cNvPr id="4" name="Text Placeholder 3"/>
          <p:cNvSpPr>
            <a:spLocks noGrp="1"/>
          </p:cNvSpPr>
          <p:nvPr>
            <p:ph type="body" sz="quarter" idx="11"/>
          </p:nvPr>
        </p:nvSpPr>
        <p:spPr>
          <a:xfrm>
            <a:off x="1162594" y="2032054"/>
            <a:ext cx="7524206" cy="3829050"/>
          </a:xfrm>
        </p:spPr>
        <p:txBody>
          <a:bodyPr>
            <a:noAutofit/>
          </a:bodyPr>
          <a:lstStyle/>
          <a:p>
            <a:pPr marL="342900" indent="-342900">
              <a:buFont typeface="Arial" panose="020B0604020202020204" pitchFamily="34" charset="0"/>
              <a:buChar char="•"/>
            </a:pPr>
            <a:r>
              <a:rPr lang="en-US" sz="2400" dirty="0"/>
              <a:t>Key Points</a:t>
            </a:r>
          </a:p>
          <a:p>
            <a:pPr lvl="2">
              <a:buFontTx/>
              <a:buChar char="-"/>
            </a:pPr>
            <a:r>
              <a:rPr lang="en-US" dirty="0">
                <a:solidFill>
                  <a:schemeClr val="tx1"/>
                </a:solidFill>
              </a:rPr>
              <a:t>In the “File” tab select “Protect Presentation” and then “Encrypt with Password”</a:t>
            </a:r>
          </a:p>
          <a:p>
            <a:pPr lvl="2">
              <a:buFontTx/>
              <a:buChar char="-"/>
            </a:pPr>
            <a:r>
              <a:rPr lang="en-US" dirty="0">
                <a:solidFill>
                  <a:schemeClr val="tx1"/>
                </a:solidFill>
              </a:rPr>
              <a:t>Type in a password (that you define) twice and remember the password used</a:t>
            </a:r>
          </a:p>
          <a:p>
            <a:pPr lvl="2">
              <a:buFontTx/>
              <a:buChar char="-"/>
            </a:pPr>
            <a:r>
              <a:rPr lang="en-US" dirty="0">
                <a:solidFill>
                  <a:schemeClr val="tx1"/>
                </a:solidFill>
              </a:rPr>
              <a:t>Remember to “Save” the presentation after the password protection has been assigned to the presentation</a:t>
            </a:r>
          </a:p>
          <a:p>
            <a:pPr lvl="2">
              <a:buFontTx/>
              <a:buChar char="-"/>
            </a:pPr>
            <a:r>
              <a:rPr lang="en-US" dirty="0">
                <a:solidFill>
                  <a:schemeClr val="tx1"/>
                </a:solidFill>
              </a:rPr>
              <a:t>Test the document once it has been saved to ensure it prompts for a password. </a:t>
            </a:r>
          </a:p>
          <a:p>
            <a:pPr lvl="2">
              <a:buFontTx/>
              <a:buChar char="-"/>
            </a:pPr>
            <a:endParaRPr lang="en-US" dirty="0"/>
          </a:p>
        </p:txBody>
      </p:sp>
      <p:sp>
        <p:nvSpPr>
          <p:cNvPr id="11" name="Title 1"/>
          <p:cNvSpPr txBox="1">
            <a:spLocks/>
          </p:cNvSpPr>
          <p:nvPr/>
        </p:nvSpPr>
        <p:spPr>
          <a:xfrm>
            <a:off x="1600201" y="971550"/>
            <a:ext cx="5572124" cy="455756"/>
          </a:xfrm>
          <a:prstGeom prst="rect">
            <a:avLst/>
          </a:prstGeom>
        </p:spPr>
        <p:txBody>
          <a:bodyPr vert="horz" lIns="51435" tIns="25718" rIns="51435" bIns="25718" rtlCol="0" anchor="ctr">
            <a:norm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en-US" sz="2025" dirty="0"/>
              <a:t> </a:t>
            </a:r>
          </a:p>
        </p:txBody>
      </p:sp>
    </p:spTree>
    <p:extLst>
      <p:ext uri="{BB962C8B-B14F-4D97-AF65-F5344CB8AC3E}">
        <p14:creationId xmlns:p14="http://schemas.microsoft.com/office/powerpoint/2010/main" val="4212806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114BC-54D5-477C-9F68-2C3F5764AE43}"/>
              </a:ext>
            </a:extLst>
          </p:cNvPr>
          <p:cNvSpPr>
            <a:spLocks noGrp="1"/>
          </p:cNvSpPr>
          <p:nvPr>
            <p:ph type="title"/>
          </p:nvPr>
        </p:nvSpPr>
        <p:spPr>
          <a:xfrm>
            <a:off x="245492" y="116729"/>
            <a:ext cx="6181188" cy="1574048"/>
          </a:xfrm>
        </p:spPr>
        <p:txBody>
          <a:bodyPr>
            <a:normAutofit/>
          </a:bodyPr>
          <a:lstStyle/>
          <a:p>
            <a:r>
              <a:rPr lang="en-US" dirty="0">
                <a:effectLst/>
              </a:rPr>
              <a:t>Challenges in Higher Education</a:t>
            </a:r>
            <a:br>
              <a:rPr lang="en-US" dirty="0"/>
            </a:br>
            <a:endParaRPr lang="en-US" dirty="0"/>
          </a:p>
        </p:txBody>
      </p:sp>
      <p:sp>
        <p:nvSpPr>
          <p:cNvPr id="3" name="Content Placeholder 2">
            <a:extLst>
              <a:ext uri="{FF2B5EF4-FFF2-40B4-BE49-F238E27FC236}">
                <a16:creationId xmlns:a16="http://schemas.microsoft.com/office/drawing/2014/main" id="{2663F253-7725-4830-868A-1ECBC43ABD61}"/>
              </a:ext>
            </a:extLst>
          </p:cNvPr>
          <p:cNvSpPr>
            <a:spLocks noGrp="1"/>
          </p:cNvSpPr>
          <p:nvPr>
            <p:ph idx="1"/>
          </p:nvPr>
        </p:nvSpPr>
        <p:spPr/>
        <p:txBody>
          <a:bodyPr/>
          <a:lstStyle/>
          <a:p>
            <a:r>
              <a:rPr lang="en-US" dirty="0"/>
              <a:t>We have lots of data</a:t>
            </a:r>
          </a:p>
          <a:p>
            <a:r>
              <a:rPr lang="en-US" dirty="0"/>
              <a:t>Network is very open to any device</a:t>
            </a:r>
          </a:p>
          <a:p>
            <a:r>
              <a:rPr lang="en-US" dirty="0"/>
              <a:t>Budget Limited</a:t>
            </a:r>
          </a:p>
          <a:p>
            <a:r>
              <a:rPr lang="en-US" dirty="0"/>
              <a:t>Staffing Limited</a:t>
            </a:r>
          </a:p>
          <a:p>
            <a:r>
              <a:rPr lang="en-US" dirty="0"/>
              <a:t>We have very trusting People</a:t>
            </a:r>
          </a:p>
          <a:p>
            <a:endParaRPr lang="en-US" dirty="0"/>
          </a:p>
          <a:p>
            <a:endParaRPr lang="en-US" dirty="0"/>
          </a:p>
        </p:txBody>
      </p:sp>
    </p:spTree>
    <p:extLst>
      <p:ext uri="{BB962C8B-B14F-4D97-AF65-F5344CB8AC3E}">
        <p14:creationId xmlns:p14="http://schemas.microsoft.com/office/powerpoint/2010/main" val="3082856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AD733-D8F8-4E99-90F4-3CDC7DA83A54}"/>
              </a:ext>
            </a:extLst>
          </p:cNvPr>
          <p:cNvSpPr>
            <a:spLocks noGrp="1"/>
          </p:cNvSpPr>
          <p:nvPr>
            <p:ph type="title"/>
          </p:nvPr>
        </p:nvSpPr>
        <p:spPr>
          <a:xfrm>
            <a:off x="287337" y="158445"/>
            <a:ext cx="6147969" cy="1170023"/>
          </a:xfrm>
        </p:spPr>
        <p:txBody>
          <a:bodyPr>
            <a:normAutofit/>
          </a:bodyPr>
          <a:lstStyle/>
          <a:p>
            <a:r>
              <a:rPr lang="en-US" sz="3200" dirty="0">
                <a:effectLst/>
              </a:rPr>
              <a:t>Quote from Abraham Lincoln</a:t>
            </a:r>
          </a:p>
        </p:txBody>
      </p:sp>
      <p:sp>
        <p:nvSpPr>
          <p:cNvPr id="3" name="Content Placeholder 2">
            <a:extLst>
              <a:ext uri="{FF2B5EF4-FFF2-40B4-BE49-F238E27FC236}">
                <a16:creationId xmlns:a16="http://schemas.microsoft.com/office/drawing/2014/main" id="{642ADFA8-DAC9-41C4-A91A-55E3776E6682}"/>
              </a:ext>
            </a:extLst>
          </p:cNvPr>
          <p:cNvSpPr>
            <a:spLocks noGrp="1"/>
          </p:cNvSpPr>
          <p:nvPr>
            <p:ph idx="1"/>
          </p:nvPr>
        </p:nvSpPr>
        <p:spPr>
          <a:xfrm>
            <a:off x="740664" y="2270538"/>
            <a:ext cx="7406640" cy="2182418"/>
          </a:xfrm>
        </p:spPr>
        <p:txBody>
          <a:bodyPr/>
          <a:lstStyle/>
          <a:p>
            <a:pPr marL="0" indent="0">
              <a:buNone/>
            </a:pPr>
            <a:endParaRPr lang="en-US" dirty="0"/>
          </a:p>
          <a:p>
            <a:pPr marL="0" indent="0" algn="ctr">
              <a:buNone/>
            </a:pPr>
            <a:r>
              <a:rPr lang="en-US" sz="3240" dirty="0"/>
              <a:t>“Everything you see on </a:t>
            </a:r>
          </a:p>
          <a:p>
            <a:pPr marL="0" indent="0" algn="ctr">
              <a:buNone/>
            </a:pPr>
            <a:r>
              <a:rPr lang="en-US" sz="3240" dirty="0"/>
              <a:t>the Internet is True and Safe”</a:t>
            </a:r>
          </a:p>
          <a:p>
            <a:endParaRPr lang="en-US" dirty="0"/>
          </a:p>
        </p:txBody>
      </p:sp>
    </p:spTree>
    <p:extLst>
      <p:ext uri="{BB962C8B-B14F-4D97-AF65-F5344CB8AC3E}">
        <p14:creationId xmlns:p14="http://schemas.microsoft.com/office/powerpoint/2010/main" val="2043194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BE570-9900-45CA-BEFD-6840CEF7B2A9}"/>
              </a:ext>
            </a:extLst>
          </p:cNvPr>
          <p:cNvSpPr>
            <a:spLocks noGrp="1"/>
          </p:cNvSpPr>
          <p:nvPr>
            <p:ph type="title"/>
          </p:nvPr>
        </p:nvSpPr>
        <p:spPr/>
        <p:txBody>
          <a:bodyPr/>
          <a:lstStyle/>
          <a:p>
            <a:r>
              <a:rPr lang="en-US" sz="3200" dirty="0">
                <a:effectLst/>
              </a:rPr>
              <a:t>UA Network</a:t>
            </a:r>
            <a:br>
              <a:rPr lang="en-US" dirty="0"/>
            </a:br>
            <a:endParaRPr lang="en-US" dirty="0"/>
          </a:p>
        </p:txBody>
      </p:sp>
      <p:sp>
        <p:nvSpPr>
          <p:cNvPr id="3" name="Content Placeholder 2">
            <a:extLst>
              <a:ext uri="{FF2B5EF4-FFF2-40B4-BE49-F238E27FC236}">
                <a16:creationId xmlns:a16="http://schemas.microsoft.com/office/drawing/2014/main" id="{432ABF7D-7011-4CEC-AB15-AA5CFBE29A0C}"/>
              </a:ext>
            </a:extLst>
          </p:cNvPr>
          <p:cNvSpPr>
            <a:spLocks noGrp="1"/>
          </p:cNvSpPr>
          <p:nvPr>
            <p:ph idx="1"/>
          </p:nvPr>
        </p:nvSpPr>
        <p:spPr>
          <a:xfrm>
            <a:off x="628650" y="1482436"/>
            <a:ext cx="7886700" cy="4694527"/>
          </a:xfrm>
        </p:spPr>
        <p:txBody>
          <a:bodyPr>
            <a:normAutofit lnSpcReduction="10000"/>
          </a:bodyPr>
          <a:lstStyle/>
          <a:p>
            <a:r>
              <a:rPr lang="en-US" dirty="0"/>
              <a:t>27,000 + Students</a:t>
            </a:r>
          </a:p>
          <a:p>
            <a:r>
              <a:rPr lang="en-US" dirty="0"/>
              <a:t>5,000 + Faculty and Staff</a:t>
            </a:r>
          </a:p>
          <a:p>
            <a:r>
              <a:rPr lang="en-US" dirty="0"/>
              <a:t>1,000+ contractors</a:t>
            </a:r>
          </a:p>
          <a:p>
            <a:r>
              <a:rPr lang="en-US" dirty="0"/>
              <a:t>65,000 + IP Addresses</a:t>
            </a:r>
          </a:p>
          <a:p>
            <a:r>
              <a:rPr lang="en-US" dirty="0"/>
              <a:t>Multiple Third Party Vendors</a:t>
            </a:r>
          </a:p>
          <a:p>
            <a:r>
              <a:rPr lang="en-US" dirty="0"/>
              <a:t>Different Technologies</a:t>
            </a:r>
          </a:p>
          <a:p>
            <a:r>
              <a:rPr lang="en-US" dirty="0"/>
              <a:t>Security Awareness is very low</a:t>
            </a:r>
          </a:p>
          <a:p>
            <a:r>
              <a:rPr lang="en-US" dirty="0"/>
              <a:t>Infrequent Patching</a:t>
            </a:r>
          </a:p>
          <a:p>
            <a:r>
              <a:rPr lang="en-US" dirty="0"/>
              <a:t>Must meet Compliance/Regulatory areas such as: 	HIPAA, PII, PCI, GLBA, FISMA, FERPA, ITAR</a:t>
            </a:r>
          </a:p>
          <a:p>
            <a:pPr marL="0" indent="0">
              <a:buNone/>
            </a:pPr>
            <a:endParaRPr lang="en-US" sz="2000" dirty="0"/>
          </a:p>
          <a:p>
            <a:pPr marL="0" indent="0">
              <a:buNone/>
            </a:pPr>
            <a:endParaRPr lang="en-US" dirty="0"/>
          </a:p>
        </p:txBody>
      </p:sp>
    </p:spTree>
    <p:extLst>
      <p:ext uri="{BB962C8B-B14F-4D97-AF65-F5344CB8AC3E}">
        <p14:creationId xmlns:p14="http://schemas.microsoft.com/office/powerpoint/2010/main" val="2042740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BE570-9900-45CA-BEFD-6840CEF7B2A9}"/>
              </a:ext>
            </a:extLst>
          </p:cNvPr>
          <p:cNvSpPr>
            <a:spLocks noGrp="1"/>
          </p:cNvSpPr>
          <p:nvPr>
            <p:ph type="title"/>
          </p:nvPr>
        </p:nvSpPr>
        <p:spPr>
          <a:xfrm>
            <a:off x="259939" y="291384"/>
            <a:ext cx="6067119" cy="1325563"/>
          </a:xfrm>
        </p:spPr>
        <p:txBody>
          <a:bodyPr>
            <a:normAutofit fontScale="90000"/>
          </a:bodyPr>
          <a:lstStyle/>
          <a:p>
            <a:r>
              <a:rPr lang="en-US" sz="3200" dirty="0">
                <a:effectLst/>
              </a:rPr>
              <a:t>UA Network- What do We see</a:t>
            </a:r>
            <a:br>
              <a:rPr lang="en-US" dirty="0"/>
            </a:br>
            <a:endParaRPr lang="en-US" dirty="0"/>
          </a:p>
        </p:txBody>
      </p:sp>
      <p:sp>
        <p:nvSpPr>
          <p:cNvPr id="3" name="Content Placeholder 2">
            <a:extLst>
              <a:ext uri="{FF2B5EF4-FFF2-40B4-BE49-F238E27FC236}">
                <a16:creationId xmlns:a16="http://schemas.microsoft.com/office/drawing/2014/main" id="{432ABF7D-7011-4CEC-AB15-AA5CFBE29A0C}"/>
              </a:ext>
            </a:extLst>
          </p:cNvPr>
          <p:cNvSpPr>
            <a:spLocks noGrp="1"/>
          </p:cNvSpPr>
          <p:nvPr>
            <p:ph idx="1"/>
          </p:nvPr>
        </p:nvSpPr>
        <p:spPr>
          <a:xfrm>
            <a:off x="628649" y="1445380"/>
            <a:ext cx="7886700" cy="4351338"/>
          </a:xfrm>
        </p:spPr>
        <p:txBody>
          <a:bodyPr>
            <a:normAutofit/>
          </a:bodyPr>
          <a:lstStyle/>
          <a:p>
            <a:r>
              <a:rPr lang="en-US" sz="3000" dirty="0"/>
              <a:t>900 million a month</a:t>
            </a:r>
          </a:p>
          <a:p>
            <a:r>
              <a:rPr lang="en-US" sz="3000" dirty="0"/>
              <a:t>20% suspicious</a:t>
            </a:r>
          </a:p>
          <a:p>
            <a:r>
              <a:rPr lang="en-US" sz="3000" dirty="0"/>
              <a:t>20% overseas</a:t>
            </a:r>
          </a:p>
          <a:p>
            <a:r>
              <a:rPr lang="en-US" sz="3000" dirty="0"/>
              <a:t>80-90%  blocked </a:t>
            </a:r>
          </a:p>
          <a:p>
            <a:r>
              <a:rPr lang="en-US" sz="3000" dirty="0"/>
              <a:t>1%-10% of students infected every day</a:t>
            </a:r>
          </a:p>
          <a:p>
            <a:endParaRPr lang="en-US" sz="3000" dirty="0"/>
          </a:p>
          <a:p>
            <a:r>
              <a:rPr lang="en-US" sz="3000" dirty="0"/>
              <a:t>Lots of Phishing</a:t>
            </a:r>
          </a:p>
          <a:p>
            <a:r>
              <a:rPr lang="en-US" sz="3000" dirty="0"/>
              <a:t>Lots of Malware</a:t>
            </a:r>
          </a:p>
          <a:p>
            <a:pPr marL="0" indent="0">
              <a:buNone/>
            </a:pPr>
            <a:endParaRPr lang="en-US" sz="2000" dirty="0"/>
          </a:p>
          <a:p>
            <a:pPr marL="0" indent="0">
              <a:buNone/>
            </a:pPr>
            <a:endParaRPr lang="en-US" dirty="0"/>
          </a:p>
        </p:txBody>
      </p:sp>
    </p:spTree>
    <p:extLst>
      <p:ext uri="{BB962C8B-B14F-4D97-AF65-F5344CB8AC3E}">
        <p14:creationId xmlns:p14="http://schemas.microsoft.com/office/powerpoint/2010/main" val="1525269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B930C1FD-2E42-489A-A20A-865EDB39763F}"/>
              </a:ext>
            </a:extLst>
          </p:cNvPr>
          <p:cNvSpPr>
            <a:spLocks noGrp="1" noChangeArrowheads="1"/>
          </p:cNvSpPr>
          <p:nvPr>
            <p:ph type="title"/>
          </p:nvPr>
        </p:nvSpPr>
        <p:spPr>
          <a:xfrm>
            <a:off x="426172" y="386051"/>
            <a:ext cx="6494198" cy="773907"/>
          </a:xfrm>
          <a:noFill/>
        </p:spPr>
        <p:txBody>
          <a:bodyPr vert="horz" lIns="76729" tIns="38365" rIns="76729" bIns="38365" rtlCol="0" anchor="t">
            <a:normAutofit/>
          </a:bodyPr>
          <a:lstStyle/>
          <a:p>
            <a:r>
              <a:rPr lang="en-US" altLang="en-US" sz="3200" dirty="0">
                <a:effectLst/>
              </a:rPr>
              <a:t>Threats</a:t>
            </a:r>
          </a:p>
        </p:txBody>
      </p:sp>
      <p:sp>
        <p:nvSpPr>
          <p:cNvPr id="10243" name="Rectangle 3">
            <a:extLst>
              <a:ext uri="{FF2B5EF4-FFF2-40B4-BE49-F238E27FC236}">
                <a16:creationId xmlns:a16="http://schemas.microsoft.com/office/drawing/2014/main" id="{C58A08FD-A2FA-4584-824B-7C36DA3A37CF}"/>
              </a:ext>
            </a:extLst>
          </p:cNvPr>
          <p:cNvSpPr>
            <a:spLocks noGrp="1" noChangeArrowheads="1"/>
          </p:cNvSpPr>
          <p:nvPr>
            <p:ph type="body" idx="1"/>
          </p:nvPr>
        </p:nvSpPr>
        <p:spPr>
          <a:xfrm>
            <a:off x="658645" y="1469881"/>
            <a:ext cx="6477000" cy="4489450"/>
          </a:xfrm>
          <a:noFill/>
        </p:spPr>
        <p:txBody>
          <a:bodyPr vert="horz" lIns="76729" tIns="38365" rIns="76729" bIns="38365" rtlCol="0">
            <a:normAutofit lnSpcReduction="10000"/>
          </a:bodyPr>
          <a:lstStyle/>
          <a:p>
            <a:pPr marL="142869" indent="-142869"/>
            <a:r>
              <a:rPr lang="en-US" altLang="en-US" dirty="0"/>
              <a:t>Nation States - commercial / military gains of their government</a:t>
            </a:r>
          </a:p>
          <a:p>
            <a:pPr marL="142869" indent="-142869"/>
            <a:r>
              <a:rPr lang="en-US" altLang="en-US" dirty="0"/>
              <a:t>Terrorists - political or ideological objective</a:t>
            </a:r>
          </a:p>
          <a:p>
            <a:pPr marL="142869" indent="-142869"/>
            <a:r>
              <a:rPr lang="en-US" altLang="en-US" dirty="0"/>
              <a:t>Criminals - monitory gains</a:t>
            </a:r>
          </a:p>
          <a:p>
            <a:pPr marL="142869" indent="-142869"/>
            <a:r>
              <a:rPr lang="en-US" altLang="en-US" dirty="0"/>
              <a:t>Crackers &amp; Hackers - technical challenge of defeating the system</a:t>
            </a:r>
          </a:p>
          <a:p>
            <a:pPr marL="142869" indent="-142869"/>
            <a:r>
              <a:rPr lang="en-US" altLang="en-US" dirty="0"/>
              <a:t>Competitors - establish / protect market share and profitability</a:t>
            </a:r>
          </a:p>
          <a:p>
            <a:pPr marL="142869" indent="-142869"/>
            <a:r>
              <a:rPr lang="en-US" altLang="en-US" dirty="0"/>
              <a:t>“Script Kiddies” – people who hack for fun</a:t>
            </a:r>
          </a:p>
        </p:txBody>
      </p:sp>
    </p:spTree>
    <p:extLst>
      <p:ext uri="{BB962C8B-B14F-4D97-AF65-F5344CB8AC3E}">
        <p14:creationId xmlns:p14="http://schemas.microsoft.com/office/powerpoint/2010/main" val="4105879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69A4EC1-ED1D-4B16-8117-B3F1334F781C}"/>
              </a:ext>
            </a:extLst>
          </p:cNvPr>
          <p:cNvSpPr>
            <a:spLocks noGrp="1" noChangeArrowheads="1"/>
          </p:cNvSpPr>
          <p:nvPr>
            <p:ph type="title"/>
          </p:nvPr>
        </p:nvSpPr>
        <p:spPr>
          <a:xfrm>
            <a:off x="335232" y="363808"/>
            <a:ext cx="6494198" cy="773907"/>
          </a:xfrm>
          <a:noFill/>
        </p:spPr>
        <p:txBody>
          <a:bodyPr vert="horz" lIns="76729" tIns="38365" rIns="76729" bIns="38365" rtlCol="0" anchor="t">
            <a:normAutofit/>
          </a:bodyPr>
          <a:lstStyle/>
          <a:p>
            <a:r>
              <a:rPr lang="en-US" altLang="en-US" sz="3200" dirty="0">
                <a:effectLst/>
              </a:rPr>
              <a:t>Types of Vulnerabilities</a:t>
            </a:r>
          </a:p>
        </p:txBody>
      </p:sp>
      <p:sp>
        <p:nvSpPr>
          <p:cNvPr id="11267" name="Rectangle 3">
            <a:extLst>
              <a:ext uri="{FF2B5EF4-FFF2-40B4-BE49-F238E27FC236}">
                <a16:creationId xmlns:a16="http://schemas.microsoft.com/office/drawing/2014/main" id="{216633F7-0999-4025-851E-3860061016A6}"/>
              </a:ext>
            </a:extLst>
          </p:cNvPr>
          <p:cNvSpPr>
            <a:spLocks noGrp="1" noChangeArrowheads="1"/>
          </p:cNvSpPr>
          <p:nvPr>
            <p:ph type="body" idx="1"/>
          </p:nvPr>
        </p:nvSpPr>
        <p:spPr>
          <a:xfrm>
            <a:off x="662608" y="1385179"/>
            <a:ext cx="7818783" cy="4246075"/>
          </a:xfrm>
          <a:noFill/>
        </p:spPr>
        <p:txBody>
          <a:bodyPr vert="horz" lIns="76729" tIns="38365" rIns="76729" bIns="38365" rtlCol="0" anchor="b">
            <a:normAutofit/>
          </a:bodyPr>
          <a:lstStyle/>
          <a:p>
            <a:pPr marL="142869" indent="-142869"/>
            <a:r>
              <a:rPr lang="en-US" altLang="en-US" dirty="0"/>
              <a:t>Human</a:t>
            </a:r>
          </a:p>
          <a:p>
            <a:pPr marL="142869" indent="-142869"/>
            <a:r>
              <a:rPr lang="en-US" altLang="en-US" dirty="0"/>
              <a:t>Hardware/Software</a:t>
            </a:r>
          </a:p>
          <a:p>
            <a:pPr marL="142869" indent="-142869"/>
            <a:r>
              <a:rPr lang="en-US" altLang="en-US" dirty="0"/>
              <a:t>Physical</a:t>
            </a:r>
          </a:p>
          <a:p>
            <a:pPr marL="142869" indent="-142869"/>
            <a:r>
              <a:rPr lang="en-US" altLang="en-US" dirty="0"/>
              <a:t>Natural – tornado’s, fire, flood, </a:t>
            </a:r>
            <a:r>
              <a:rPr lang="en-US" altLang="en-US" dirty="0" err="1"/>
              <a:t>etc</a:t>
            </a:r>
            <a:endParaRPr lang="en-US" altLang="en-US" dirty="0"/>
          </a:p>
          <a:p>
            <a:pPr marL="142869" indent="-142869"/>
            <a:r>
              <a:rPr lang="en-US" altLang="en-US" dirty="0"/>
              <a:t>Greater complexity</a:t>
            </a:r>
          </a:p>
          <a:p>
            <a:pPr marL="142869" indent="-142869"/>
            <a:r>
              <a:rPr lang="en-US" altLang="en-US" dirty="0"/>
              <a:t>Wireless Connectivity</a:t>
            </a:r>
          </a:p>
          <a:p>
            <a:pPr marL="142869" indent="-142869"/>
            <a:r>
              <a:rPr lang="en-US" altLang="en-US" dirty="0"/>
              <a:t>We connect everything</a:t>
            </a:r>
          </a:p>
        </p:txBody>
      </p:sp>
    </p:spTree>
    <p:extLst>
      <p:ext uri="{BB962C8B-B14F-4D97-AF65-F5344CB8AC3E}">
        <p14:creationId xmlns:p14="http://schemas.microsoft.com/office/powerpoint/2010/main" val="11642883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7A161C2D5C4FE4988069EA2D4292915" ma:contentTypeVersion="0" ma:contentTypeDescription="Create a new document." ma:contentTypeScope="" ma:versionID="c6c2c618aa9867d1a3b6cb619a0093eb">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863C5B3-3FBB-498F-9C7C-6AD6F3C0CF00}">
  <ds:schemaRefs>
    <ds:schemaRef ds:uri="http://schemas.microsoft.com/sharepoint/v3/contenttype/forms"/>
  </ds:schemaRefs>
</ds:datastoreItem>
</file>

<file path=customXml/itemProps2.xml><?xml version="1.0" encoding="utf-8"?>
<ds:datastoreItem xmlns:ds="http://schemas.openxmlformats.org/officeDocument/2006/customXml" ds:itemID="{558548F2-AA70-42BB-BE7B-9E54324CD10A}">
  <ds:schemaRefs>
    <ds:schemaRef ds:uri="http://purl.org/dc/elements/1.1/"/>
    <ds:schemaRef ds:uri="http://schemas.microsoft.com/office/2006/metadata/properties"/>
    <ds:schemaRef ds:uri="http://purl.org/dc/term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BD1511C8-4346-4283-9F6B-BFCB3F9C14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TM04033919[[fn=Circuit]]</Template>
  <TotalTime>5471</TotalTime>
  <Words>2137</Words>
  <Application>Microsoft Office PowerPoint</Application>
  <PresentationFormat>On-screen Show (4:3)</PresentationFormat>
  <Paragraphs>408</Paragraphs>
  <Slides>38</Slides>
  <Notes>17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38</vt:i4>
      </vt:variant>
    </vt:vector>
  </HeadingPairs>
  <TitlesOfParts>
    <vt:vector size="47" baseType="lpstr">
      <vt:lpstr>ＭＳ Ｐゴシック</vt:lpstr>
      <vt:lpstr>Arial</vt:lpstr>
      <vt:lpstr>Arial Black</vt:lpstr>
      <vt:lpstr>Calibri</vt:lpstr>
      <vt:lpstr>Calibri Light</vt:lpstr>
      <vt:lpstr>Times</vt:lpstr>
      <vt:lpstr>Times New Roman</vt:lpstr>
      <vt:lpstr>Wingdings</vt:lpstr>
      <vt:lpstr>Office Theme</vt:lpstr>
      <vt:lpstr>Cyber Security  Export and ITAR Brief 4 April 2018</vt:lpstr>
      <vt:lpstr>Agenda</vt:lpstr>
      <vt:lpstr>Security Vision</vt:lpstr>
      <vt:lpstr>Challenges in Higher Education </vt:lpstr>
      <vt:lpstr>Quote from Abraham Lincoln</vt:lpstr>
      <vt:lpstr>UA Network </vt:lpstr>
      <vt:lpstr>UA Network- What do We see </vt:lpstr>
      <vt:lpstr>Threats</vt:lpstr>
      <vt:lpstr>Types of Vulnerabilities</vt:lpstr>
      <vt:lpstr>Multiple Attack Methods</vt:lpstr>
      <vt:lpstr>Wireless Access Threat</vt:lpstr>
      <vt:lpstr>There’s An App For That</vt:lpstr>
      <vt:lpstr>PowerPoint Presentation</vt:lpstr>
      <vt:lpstr>Ransomware</vt:lpstr>
      <vt:lpstr>Top Ten UA System Phishing Attacks</vt:lpstr>
      <vt:lpstr>Typical Attack Cycle</vt:lpstr>
      <vt:lpstr>What Does this Mean for Cyber Security</vt:lpstr>
      <vt:lpstr>New Paradigm for Security </vt:lpstr>
      <vt:lpstr>Security Projects</vt:lpstr>
      <vt:lpstr>ITAR and Export</vt:lpstr>
      <vt:lpstr>ITAR and Export</vt:lpstr>
      <vt:lpstr>ITAR and Export and   “The Cloud”</vt:lpstr>
      <vt:lpstr>ITAR-Rules</vt:lpstr>
      <vt:lpstr>What Can You Do?</vt:lpstr>
      <vt:lpstr>What Can You Do?</vt:lpstr>
      <vt:lpstr>Incident response</vt:lpstr>
      <vt:lpstr>Security Vision</vt:lpstr>
      <vt:lpstr>Questions</vt:lpstr>
      <vt:lpstr>Reference Material</vt:lpstr>
      <vt:lpstr>Ransomware Example – JiggSaw </vt:lpstr>
      <vt:lpstr>Ransomware  Example  Lock screen </vt:lpstr>
      <vt:lpstr>What is a bitcoin?  </vt:lpstr>
      <vt:lpstr>What is the Bitcoin network  </vt:lpstr>
      <vt:lpstr>What is the Bitcoin Wallet  </vt:lpstr>
      <vt:lpstr>How to obtain bitcoins </vt:lpstr>
      <vt:lpstr>Password Protection</vt:lpstr>
      <vt:lpstr>How to Password Protect a Microsoft Word Document</vt:lpstr>
      <vt:lpstr>How to Password Protect a  Microsoft Power Point Presentations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Campus-Wide IT</dc:title>
  <dc:creator>Chris Alan McCoy</dc:creator>
  <cp:lastModifiedBy>Kristen Hartung</cp:lastModifiedBy>
  <cp:revision>362</cp:revision>
  <cp:lastPrinted>2017-09-25T14:21:33Z</cp:lastPrinted>
  <dcterms:created xsi:type="dcterms:W3CDTF">2015-10-18T20:36:41Z</dcterms:created>
  <dcterms:modified xsi:type="dcterms:W3CDTF">2018-04-04T16:05:07Z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0x01010087A161C2D5C4FE4988069EA2D4292915</vt:lpwstr>
  </property>
</Properties>
</file>