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9" r:id="rId3"/>
    <p:sldId id="262" r:id="rId4"/>
    <p:sldId id="264" r:id="rId5"/>
    <p:sldId id="258" r:id="rId6"/>
    <p:sldId id="263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5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97210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1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58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69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8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79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9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0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0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3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4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663D82C-5C52-4D3C-AEE4-5AC9957A19D5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59CAE7-ADC6-4F8C-BE35-570900361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essner@uark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8404" y="734939"/>
            <a:ext cx="753969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Contact information</a:t>
            </a:r>
          </a:p>
          <a:p>
            <a:endParaRPr lang="en-US" sz="2800" dirty="0"/>
          </a:p>
          <a:p>
            <a:r>
              <a:rPr lang="en-US" sz="2800" dirty="0" smtClean="0"/>
              <a:t>Dan Lessner</a:t>
            </a:r>
          </a:p>
          <a:p>
            <a:r>
              <a:rPr lang="en-US" sz="2800" dirty="0" smtClean="0"/>
              <a:t>Assistant Professor</a:t>
            </a:r>
          </a:p>
          <a:p>
            <a:r>
              <a:rPr lang="en-US" sz="2800" dirty="0" smtClean="0"/>
              <a:t>Department of Biological Sciences</a:t>
            </a:r>
          </a:p>
          <a:p>
            <a:r>
              <a:rPr lang="en-US" sz="2800" dirty="0" smtClean="0"/>
              <a:t>Arkansas Center for Space and Planetary Sciences</a:t>
            </a:r>
          </a:p>
          <a:p>
            <a:r>
              <a:rPr lang="en-US" sz="2800" dirty="0" smtClean="0"/>
              <a:t>Cell and Molecular Biology Program</a:t>
            </a:r>
          </a:p>
          <a:p>
            <a:r>
              <a:rPr lang="en-US" sz="2800" dirty="0" smtClean="0"/>
              <a:t>SCEN 628</a:t>
            </a:r>
          </a:p>
          <a:p>
            <a:endParaRPr lang="en-US" sz="2800" dirty="0"/>
          </a:p>
          <a:p>
            <a:r>
              <a:rPr lang="en-US" sz="2800" dirty="0" smtClean="0"/>
              <a:t>Email: </a:t>
            </a:r>
            <a:r>
              <a:rPr lang="en-US" sz="2800" dirty="0" smtClean="0">
                <a:hlinkClick r:id="rId2"/>
              </a:rPr>
              <a:t>dlessner@uark.edu</a:t>
            </a:r>
            <a:endParaRPr lang="en-US" sz="2800" dirty="0" smtClean="0"/>
          </a:p>
          <a:p>
            <a:r>
              <a:rPr lang="en-US" sz="2800" dirty="0" smtClean="0"/>
              <a:t>Phone: 575-2239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26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44" y="209505"/>
            <a:ext cx="7886700" cy="1325563"/>
          </a:xfrm>
        </p:spPr>
        <p:txBody>
          <a:bodyPr/>
          <a:lstStyle/>
          <a:p>
            <a:r>
              <a:rPr lang="en-US" b="1" dirty="0" smtClean="0"/>
              <a:t>My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212" y="1535068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Started at the University August 2008</a:t>
            </a:r>
          </a:p>
          <a:p>
            <a:r>
              <a:rPr lang="en-US" dirty="0" smtClean="0"/>
              <a:t>Research program: Physiology, genetics and biochemistry of anaerobic methane-producing microbes (methanogens)</a:t>
            </a:r>
          </a:p>
          <a:p>
            <a:r>
              <a:rPr lang="en-US" dirty="0" smtClean="0"/>
              <a:t>Submitted my first federal proposals Spring 2009</a:t>
            </a:r>
          </a:p>
          <a:p>
            <a:r>
              <a:rPr lang="en-US" dirty="0" smtClean="0"/>
              <a:t>From 2009-2013</a:t>
            </a:r>
          </a:p>
          <a:p>
            <a:pPr lvl="1"/>
            <a:r>
              <a:rPr lang="en-US" dirty="0" smtClean="0"/>
              <a:t>Submitted 17 proposals to federal and state agencies</a:t>
            </a:r>
          </a:p>
          <a:p>
            <a:pPr lvl="1"/>
            <a:r>
              <a:rPr lang="en-US" dirty="0" smtClean="0"/>
              <a:t>Agencies: NIH, NSF, DOE, NASA, ABI, </a:t>
            </a:r>
            <a:r>
              <a:rPr lang="en-US" dirty="0" err="1" smtClean="0"/>
              <a:t>DepScor</a:t>
            </a:r>
            <a:r>
              <a:rPr lang="en-US" dirty="0" smtClean="0"/>
              <a:t>, Human Frontier Science program</a:t>
            </a:r>
          </a:p>
          <a:p>
            <a:r>
              <a:rPr lang="en-US" dirty="0" smtClean="0"/>
              <a:t>Funded proposals</a:t>
            </a:r>
          </a:p>
          <a:p>
            <a:pPr lvl="1"/>
            <a:r>
              <a:rPr lang="en-US" dirty="0" smtClean="0"/>
              <a:t>Federal: NSF (2011) and NASA Exobiology (2012, 2013) </a:t>
            </a:r>
          </a:p>
          <a:p>
            <a:pPr lvl="1"/>
            <a:r>
              <a:rPr lang="en-US" dirty="0" smtClean="0"/>
              <a:t>State: ABI and NIH(</a:t>
            </a:r>
            <a:r>
              <a:rPr lang="en-US" dirty="0" err="1" smtClean="0"/>
              <a:t>Cobre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00100" y="166776"/>
            <a:ext cx="7886700" cy="1325563"/>
          </a:xfrm>
        </p:spPr>
        <p:txBody>
          <a:bodyPr/>
          <a:lstStyle/>
          <a:p>
            <a:r>
              <a:rPr lang="en-US" b="1" dirty="0" smtClean="0"/>
              <a:t>General Tips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03418" y="1046376"/>
            <a:ext cx="8030482" cy="62042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Start early</a:t>
            </a:r>
          </a:p>
          <a:p>
            <a:r>
              <a:rPr lang="en-US" b="1" dirty="0" smtClean="0"/>
              <a:t>Get advice from several investigators and do what you think is best for your specific project (there is no “magic” formula)</a:t>
            </a:r>
          </a:p>
          <a:p>
            <a:r>
              <a:rPr lang="en-US" b="1" dirty="0" smtClean="0"/>
              <a:t>Talk to program officer(s)</a:t>
            </a:r>
          </a:p>
          <a:p>
            <a:pPr lvl="1"/>
            <a:r>
              <a:rPr lang="en-US" sz="2400" b="1" dirty="0" smtClean="0"/>
              <a:t>Gauge interest in your project</a:t>
            </a:r>
          </a:p>
          <a:p>
            <a:pPr lvl="1"/>
            <a:r>
              <a:rPr lang="en-US" sz="2400" b="1" dirty="0" smtClean="0"/>
              <a:t>Which division, program, </a:t>
            </a:r>
            <a:r>
              <a:rPr lang="en-US" sz="2400" b="1" dirty="0" err="1" smtClean="0"/>
              <a:t>etc</a:t>
            </a:r>
            <a:r>
              <a:rPr lang="en-US" sz="2400" b="1" dirty="0" smtClean="0"/>
              <a:t> should you submit your proposal to (Keep in mind your proposal (NSF) may move after submission!)</a:t>
            </a:r>
          </a:p>
          <a:p>
            <a:pPr lvl="1"/>
            <a:r>
              <a:rPr lang="en-US" sz="2400" b="1" dirty="0" smtClean="0"/>
              <a:t>Ask questions, program officers are a great resource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83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42214"/>
            <a:ext cx="7704667" cy="3332816"/>
          </a:xfrm>
        </p:spPr>
        <p:txBody>
          <a:bodyPr>
            <a:noAutofit/>
          </a:bodyPr>
          <a:lstStyle/>
          <a:p>
            <a:r>
              <a:rPr lang="en-US" b="1" dirty="0"/>
              <a:t>Get help</a:t>
            </a:r>
          </a:p>
          <a:p>
            <a:pPr lvl="1"/>
            <a:r>
              <a:rPr lang="en-US" sz="2400" b="1" dirty="0"/>
              <a:t>Have experienced researchers read </a:t>
            </a:r>
            <a:r>
              <a:rPr lang="en-US" sz="2400" b="1" dirty="0" smtClean="0"/>
              <a:t>your </a:t>
            </a:r>
            <a:r>
              <a:rPr lang="en-US" sz="2400" b="1" dirty="0"/>
              <a:t>proposal and provide feedback (give them time to do so)</a:t>
            </a:r>
          </a:p>
          <a:p>
            <a:pPr lvl="1"/>
            <a:r>
              <a:rPr lang="en-US" sz="2400" b="1" dirty="0"/>
              <a:t>Look over a successful proposal (format, level of detail, etc.)</a:t>
            </a:r>
          </a:p>
          <a:p>
            <a:r>
              <a:rPr lang="en-US" b="1" dirty="0"/>
              <a:t>If something is critical to success of the project, but you cannot do it, get collaborator or Co-I (have them provide letter of support)</a:t>
            </a:r>
          </a:p>
          <a:p>
            <a:r>
              <a:rPr lang="en-US" b="1" dirty="0" smtClean="0"/>
              <a:t>Project should be significant, not just incremental increase in knowledge (have realistic goals)</a:t>
            </a:r>
          </a:p>
          <a:p>
            <a:r>
              <a:rPr lang="en-US" b="1" dirty="0" smtClean="0"/>
              <a:t>If </a:t>
            </a:r>
            <a:r>
              <a:rPr lang="en-US" b="1" dirty="0"/>
              <a:t>possible have multiple projects affording the opportunity to submit proposals to different agencies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0100" y="166776"/>
            <a:ext cx="7886700" cy="1325563"/>
          </a:xfrm>
        </p:spPr>
        <p:txBody>
          <a:bodyPr/>
          <a:lstStyle/>
          <a:p>
            <a:r>
              <a:rPr lang="en-US" b="1" dirty="0" smtClean="0"/>
              <a:t>General Tips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79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987" y="-702798"/>
            <a:ext cx="7704667" cy="1981200"/>
          </a:xfrm>
        </p:spPr>
        <p:txBody>
          <a:bodyPr/>
          <a:lstStyle/>
          <a:p>
            <a:r>
              <a:rPr lang="en-US" b="1" dirty="0" smtClean="0"/>
              <a:t>Proposal specific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23" y="600806"/>
            <a:ext cx="7704667" cy="6046967"/>
          </a:xfrm>
        </p:spPr>
        <p:txBody>
          <a:bodyPr>
            <a:noAutofit/>
          </a:bodyPr>
          <a:lstStyle/>
          <a:p>
            <a:r>
              <a:rPr lang="en-US" dirty="0" smtClean="0"/>
              <a:t>Highlight the goal of the project (bold, underline), make it easy to find. </a:t>
            </a:r>
          </a:p>
          <a:p>
            <a:r>
              <a:rPr lang="en-US" dirty="0" smtClean="0"/>
              <a:t>Stress significance, Don’t assume the reviewers are knowledgeable about </a:t>
            </a:r>
            <a:r>
              <a:rPr lang="en-US" dirty="0"/>
              <a:t>your area (Remind the </a:t>
            </a:r>
            <a:r>
              <a:rPr lang="en-US" dirty="0" smtClean="0"/>
              <a:t>reader throughout the proposal)</a:t>
            </a:r>
          </a:p>
          <a:p>
            <a:r>
              <a:rPr lang="en-US" dirty="0" smtClean="0"/>
              <a:t>Goals, significance, and methods should be clear and </a:t>
            </a:r>
            <a:r>
              <a:rPr lang="en-US" dirty="0" smtClean="0"/>
              <a:t>concise (make it easy for the reviewers)</a:t>
            </a:r>
            <a:endParaRPr lang="en-US" dirty="0" smtClean="0"/>
          </a:p>
          <a:p>
            <a:r>
              <a:rPr lang="en-US" dirty="0" smtClean="0"/>
              <a:t>Revise, Revise, Revise (clarify and simplify)</a:t>
            </a:r>
          </a:p>
          <a:p>
            <a:r>
              <a:rPr lang="en-US" dirty="0" smtClean="0"/>
              <a:t>Don’t propose too much (realistic goals and amount of work)</a:t>
            </a:r>
          </a:p>
          <a:p>
            <a:r>
              <a:rPr lang="en-US" dirty="0" smtClean="0"/>
              <a:t>Provide a timeline, even if one isn’t asked for.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10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841" y="1749287"/>
            <a:ext cx="7704667" cy="4099455"/>
          </a:xfrm>
        </p:spPr>
        <p:txBody>
          <a:bodyPr>
            <a:noAutofit/>
          </a:bodyPr>
          <a:lstStyle/>
          <a:p>
            <a:r>
              <a:rPr lang="en-US" dirty="0"/>
              <a:t>Provide expected outcomes and possible caveats section for each specific aim</a:t>
            </a:r>
          </a:p>
          <a:p>
            <a:r>
              <a:rPr lang="en-US" dirty="0" smtClean="0"/>
              <a:t>Don’t </a:t>
            </a:r>
            <a:r>
              <a:rPr lang="en-US" dirty="0"/>
              <a:t>have pages of text with no breaks</a:t>
            </a:r>
          </a:p>
          <a:p>
            <a:pPr lvl="1"/>
            <a:r>
              <a:rPr lang="en-US" sz="2400" dirty="0"/>
              <a:t>Use bolded headings, figures/tables, and space between paragraphs to break up text</a:t>
            </a:r>
          </a:p>
          <a:p>
            <a:r>
              <a:rPr lang="en-US" dirty="0" smtClean="0"/>
              <a:t>Convince </a:t>
            </a:r>
            <a:r>
              <a:rPr lang="en-US" dirty="0"/>
              <a:t>reviewers that you have the expertise and capabilities to complete the project.</a:t>
            </a:r>
          </a:p>
          <a:p>
            <a:r>
              <a:rPr lang="en-US" dirty="0"/>
              <a:t>May provide section explaining expertise of the principal </a:t>
            </a:r>
            <a:r>
              <a:rPr lang="en-US" dirty="0" smtClean="0"/>
              <a:t>investigator or key personnel, </a:t>
            </a:r>
            <a:r>
              <a:rPr lang="en-US" dirty="0"/>
              <a:t>especially if you have not published in the specific area.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0100" y="-277606"/>
            <a:ext cx="7886700" cy="1325563"/>
          </a:xfrm>
        </p:spPr>
        <p:txBody>
          <a:bodyPr/>
          <a:lstStyle/>
          <a:p>
            <a:r>
              <a:rPr lang="en-US" b="1" dirty="0" smtClean="0"/>
              <a:t>Proposal </a:t>
            </a:r>
            <a:r>
              <a:rPr lang="en-US" b="1" dirty="0" err="1" smtClean="0"/>
              <a:t>SpecificTips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36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65041" y="1517976"/>
            <a:ext cx="7704667" cy="4099455"/>
          </a:xfrm>
        </p:spPr>
        <p:txBody>
          <a:bodyPr>
            <a:noAutofit/>
          </a:bodyPr>
          <a:lstStyle/>
          <a:p>
            <a:r>
              <a:rPr lang="en-US" dirty="0"/>
              <a:t>Balance level of detail in methods. Too much detail is tedious, especially if standard technique, but too little detail may not convince reviewer that a novel technique will work.  </a:t>
            </a:r>
          </a:p>
          <a:p>
            <a:r>
              <a:rPr lang="en-US" dirty="0" smtClean="0"/>
              <a:t>If </a:t>
            </a:r>
            <a:r>
              <a:rPr lang="en-US" dirty="0"/>
              <a:t>possible, provide names of suggested outside </a:t>
            </a:r>
            <a:r>
              <a:rPr lang="en-US" dirty="0" smtClean="0"/>
              <a:t>reviewers</a:t>
            </a:r>
          </a:p>
          <a:p>
            <a:r>
              <a:rPr lang="en-US" dirty="0" smtClean="0"/>
              <a:t>When your proposal is declined, contact the program officer and get feedback (wait a few days!)</a:t>
            </a:r>
          </a:p>
          <a:p>
            <a:r>
              <a:rPr lang="en-US" dirty="0" smtClean="0"/>
              <a:t>Revise and </a:t>
            </a:r>
            <a:r>
              <a:rPr lang="en-US" dirty="0" smtClean="0"/>
              <a:t>resubmit, do not be discouraged!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83008" y="192413"/>
            <a:ext cx="7886700" cy="1325563"/>
          </a:xfrm>
        </p:spPr>
        <p:txBody>
          <a:bodyPr/>
          <a:lstStyle/>
          <a:p>
            <a:r>
              <a:rPr lang="en-US" b="1" dirty="0" smtClean="0"/>
              <a:t>Proposal </a:t>
            </a:r>
            <a:r>
              <a:rPr lang="en-US" b="1" dirty="0" err="1" smtClean="0"/>
              <a:t>SpecificTips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60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549" y="1553817"/>
            <a:ext cx="7704667" cy="3332816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GOOD LUCK!</a:t>
            </a:r>
          </a:p>
          <a:p>
            <a:r>
              <a:rPr lang="en-US" sz="4800" b="1" dirty="0" smtClean="0"/>
              <a:t>Questions?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0455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913</TotalTime>
  <Words>519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PowerPoint Presentation</vt:lpstr>
      <vt:lpstr>My Background</vt:lpstr>
      <vt:lpstr>General Tips</vt:lpstr>
      <vt:lpstr>General Tips</vt:lpstr>
      <vt:lpstr>Proposal specific tips</vt:lpstr>
      <vt:lpstr>Proposal SpecificTips</vt:lpstr>
      <vt:lpstr>Proposal SpecificTips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J. Lessner</dc:creator>
  <cp:lastModifiedBy>Daniel J. Lessner</cp:lastModifiedBy>
  <cp:revision>35</cp:revision>
  <dcterms:created xsi:type="dcterms:W3CDTF">2013-11-25T15:26:34Z</dcterms:created>
  <dcterms:modified xsi:type="dcterms:W3CDTF">2013-12-12T15:02:10Z</dcterms:modified>
</cp:coreProperties>
</file>